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1" r:id="rId2"/>
  </p:sldMasterIdLst>
  <p:notesMasterIdLst>
    <p:notesMasterId r:id="rId20"/>
  </p:notesMasterIdLst>
  <p:sldIdLst>
    <p:sldId id="767" r:id="rId3"/>
    <p:sldId id="764" r:id="rId4"/>
    <p:sldId id="769" r:id="rId5"/>
    <p:sldId id="823" r:id="rId6"/>
    <p:sldId id="821" r:id="rId7"/>
    <p:sldId id="824" r:id="rId8"/>
    <p:sldId id="825" r:id="rId9"/>
    <p:sldId id="776" r:id="rId10"/>
    <p:sldId id="826" r:id="rId11"/>
    <p:sldId id="777" r:id="rId12"/>
    <p:sldId id="807" r:id="rId13"/>
    <p:sldId id="810" r:id="rId14"/>
    <p:sldId id="817" r:id="rId15"/>
    <p:sldId id="820" r:id="rId16"/>
    <p:sldId id="800" r:id="rId17"/>
    <p:sldId id="801" r:id="rId18"/>
    <p:sldId id="766" r:id="rId19"/>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4802FF-675B-4ACB-ACB2-75A04671BC81}">
          <p14:sldIdLst>
            <p14:sldId id="767"/>
            <p14:sldId id="764"/>
            <p14:sldId id="769"/>
            <p14:sldId id="823"/>
            <p14:sldId id="821"/>
            <p14:sldId id="824"/>
            <p14:sldId id="825"/>
            <p14:sldId id="776"/>
            <p14:sldId id="826"/>
            <p14:sldId id="777"/>
            <p14:sldId id="807"/>
            <p14:sldId id="810"/>
            <p14:sldId id="817"/>
            <p14:sldId id="820"/>
            <p14:sldId id="800"/>
            <p14:sldId id="801"/>
            <p14:sldId id="7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7E7E"/>
    <a:srgbClr val="FADBC3"/>
    <a:srgbClr val="7F7F7F"/>
    <a:srgbClr val="B74E39"/>
    <a:srgbClr val="BEB2B2"/>
    <a:srgbClr val="4D4141"/>
    <a:srgbClr val="2D2009"/>
    <a:srgbClr val="4F3810"/>
    <a:srgbClr val="373737"/>
    <a:srgbClr val="9262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17" autoAdjust="0"/>
    <p:restoredTop sz="94660"/>
  </p:normalViewPr>
  <p:slideViewPr>
    <p:cSldViewPr snapToGrid="0" showGuides="1">
      <p:cViewPr varScale="1">
        <p:scale>
          <a:sx n="70" d="100"/>
          <a:sy n="70" d="100"/>
        </p:scale>
        <p:origin x="72" y="5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2C174616-65B3-4538-B877-458E415BF4FA}" type="datetimeFigureOut">
              <a:rPr lang="en-US" smtClean="0"/>
              <a:t>2/16/2020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EFCB6A33-075C-46DB-938D-02AC487EAFDA}" type="slidenum">
              <a:rPr lang="en-US" smtClean="0"/>
              <a:t>‹#›</a:t>
            </a:fld>
            <a:endParaRPr lang="en-US"/>
          </a:p>
        </p:txBody>
      </p:sp>
    </p:spTree>
    <p:extLst>
      <p:ext uri="{BB962C8B-B14F-4D97-AF65-F5344CB8AC3E}">
        <p14:creationId xmlns:p14="http://schemas.microsoft.com/office/powerpoint/2010/main" val="405826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3</a:t>
            </a:fld>
            <a:endParaRPr lang="en-US"/>
          </a:p>
        </p:txBody>
      </p:sp>
    </p:spTree>
    <p:extLst>
      <p:ext uri="{BB962C8B-B14F-4D97-AF65-F5344CB8AC3E}">
        <p14:creationId xmlns:p14="http://schemas.microsoft.com/office/powerpoint/2010/main" val="1399621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13</a:t>
            </a:fld>
            <a:endParaRPr lang="en-US"/>
          </a:p>
        </p:txBody>
      </p:sp>
    </p:spTree>
    <p:extLst>
      <p:ext uri="{BB962C8B-B14F-4D97-AF65-F5344CB8AC3E}">
        <p14:creationId xmlns:p14="http://schemas.microsoft.com/office/powerpoint/2010/main" val="200712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14</a:t>
            </a:fld>
            <a:endParaRPr lang="en-US"/>
          </a:p>
        </p:txBody>
      </p:sp>
    </p:spTree>
    <p:extLst>
      <p:ext uri="{BB962C8B-B14F-4D97-AF65-F5344CB8AC3E}">
        <p14:creationId xmlns:p14="http://schemas.microsoft.com/office/powerpoint/2010/main" val="1655764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15</a:t>
            </a:fld>
            <a:endParaRPr lang="en-US"/>
          </a:p>
        </p:txBody>
      </p:sp>
    </p:spTree>
    <p:extLst>
      <p:ext uri="{BB962C8B-B14F-4D97-AF65-F5344CB8AC3E}">
        <p14:creationId xmlns:p14="http://schemas.microsoft.com/office/powerpoint/2010/main" val="1300636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16</a:t>
            </a:fld>
            <a:endParaRPr lang="en-US"/>
          </a:p>
        </p:txBody>
      </p:sp>
    </p:spTree>
    <p:extLst>
      <p:ext uri="{BB962C8B-B14F-4D97-AF65-F5344CB8AC3E}">
        <p14:creationId xmlns:p14="http://schemas.microsoft.com/office/powerpoint/2010/main" val="429162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4</a:t>
            </a:fld>
            <a:endParaRPr lang="en-US"/>
          </a:p>
        </p:txBody>
      </p:sp>
    </p:spTree>
    <p:extLst>
      <p:ext uri="{BB962C8B-B14F-4D97-AF65-F5344CB8AC3E}">
        <p14:creationId xmlns:p14="http://schemas.microsoft.com/office/powerpoint/2010/main" val="2579655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5</a:t>
            </a:fld>
            <a:endParaRPr lang="en-US"/>
          </a:p>
        </p:txBody>
      </p:sp>
    </p:spTree>
    <p:extLst>
      <p:ext uri="{BB962C8B-B14F-4D97-AF65-F5344CB8AC3E}">
        <p14:creationId xmlns:p14="http://schemas.microsoft.com/office/powerpoint/2010/main" val="1087106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6</a:t>
            </a:fld>
            <a:endParaRPr lang="en-US"/>
          </a:p>
        </p:txBody>
      </p:sp>
    </p:spTree>
    <p:extLst>
      <p:ext uri="{BB962C8B-B14F-4D97-AF65-F5344CB8AC3E}">
        <p14:creationId xmlns:p14="http://schemas.microsoft.com/office/powerpoint/2010/main" val="101393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7</a:t>
            </a:fld>
            <a:endParaRPr lang="en-US"/>
          </a:p>
        </p:txBody>
      </p:sp>
    </p:spTree>
    <p:extLst>
      <p:ext uri="{BB962C8B-B14F-4D97-AF65-F5344CB8AC3E}">
        <p14:creationId xmlns:p14="http://schemas.microsoft.com/office/powerpoint/2010/main" val="845435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8</a:t>
            </a:fld>
            <a:endParaRPr lang="en-US"/>
          </a:p>
        </p:txBody>
      </p:sp>
    </p:spTree>
    <p:extLst>
      <p:ext uri="{BB962C8B-B14F-4D97-AF65-F5344CB8AC3E}">
        <p14:creationId xmlns:p14="http://schemas.microsoft.com/office/powerpoint/2010/main" val="245634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9</a:t>
            </a:fld>
            <a:endParaRPr lang="en-US"/>
          </a:p>
        </p:txBody>
      </p:sp>
    </p:spTree>
    <p:extLst>
      <p:ext uri="{BB962C8B-B14F-4D97-AF65-F5344CB8AC3E}">
        <p14:creationId xmlns:p14="http://schemas.microsoft.com/office/powerpoint/2010/main" val="4213043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10</a:t>
            </a:fld>
            <a:endParaRPr lang="en-US"/>
          </a:p>
        </p:txBody>
      </p:sp>
    </p:spTree>
    <p:extLst>
      <p:ext uri="{BB962C8B-B14F-4D97-AF65-F5344CB8AC3E}">
        <p14:creationId xmlns:p14="http://schemas.microsoft.com/office/powerpoint/2010/main" val="1956639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12</a:t>
            </a:fld>
            <a:endParaRPr lang="en-US"/>
          </a:p>
        </p:txBody>
      </p:sp>
    </p:spTree>
    <p:extLst>
      <p:ext uri="{BB962C8B-B14F-4D97-AF65-F5344CB8AC3E}">
        <p14:creationId xmlns:p14="http://schemas.microsoft.com/office/powerpoint/2010/main" val="14842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F4F02-AA18-4EBE-B0AB-68D0E10C2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67DA69-DF6B-4E52-9C11-2D0E7D38F4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E41B1B-80DB-42FD-B384-6CB8F573552B}"/>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8B1F0AC6-3194-400E-BF7E-F875F25C9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5FD8E-6C4D-4E66-BAFC-D86B55E99C75}"/>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1803846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5674A8-2663-429D-8534-A88C3E4D3ACB}"/>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3" name="Footer Placeholder 2">
            <a:extLst>
              <a:ext uri="{FF2B5EF4-FFF2-40B4-BE49-F238E27FC236}">
                <a16:creationId xmlns:a16="http://schemas.microsoft.com/office/drawing/2014/main" id="{0343A43A-9E63-4FC4-8882-2C7737DD21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C056DF-0179-4836-94F4-0D32D5729359}"/>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78189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6118-65BF-4461-9BBC-1C58F3DFC8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A6A37F-2800-4F8A-845D-51C3F91E97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1E840D-0E9F-4895-89BA-C6D8CC982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B5DE3-9DCE-402A-847C-CA1E9403CD2C}"/>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6" name="Footer Placeholder 5">
            <a:extLst>
              <a:ext uri="{FF2B5EF4-FFF2-40B4-BE49-F238E27FC236}">
                <a16:creationId xmlns:a16="http://schemas.microsoft.com/office/drawing/2014/main" id="{5242EFCF-7323-4625-A70E-37777092B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ACE364-E4A6-4DFF-B9EF-32C54E10807C}"/>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1875370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64DB-E42D-4C52-953B-3C2185D0C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D69EE3-CBB4-44AC-A944-F16D95849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A11A2-868F-4DF6-AAA5-7DA22C9E2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B9730-F93C-49AE-B8E9-50BA6D04AE43}"/>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6" name="Footer Placeholder 5">
            <a:extLst>
              <a:ext uri="{FF2B5EF4-FFF2-40B4-BE49-F238E27FC236}">
                <a16:creationId xmlns:a16="http://schemas.microsoft.com/office/drawing/2014/main" id="{6C63B4B2-9A7D-4E69-9082-4B143C6890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4D705-FA85-4926-8606-BD044F61BFAD}"/>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862706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110E-49AE-42F1-8136-79E9BE704E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D41853-F764-476F-B0B3-A73E20B590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B8AE3-588A-4553-80AD-63B0B0CB1EFC}"/>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0956C516-B8FC-43C3-8525-B367D8D5C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542BE-BA2E-48A1-8751-86922D1DD996}"/>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55106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80A6-267C-44BD-BB77-C8634EC3EC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5DEACF-D089-4C0F-8D90-AB3B10D013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20315-1837-4082-8724-FB37ADF39CEB}"/>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E3B48994-04C0-4753-9A61-90A44B581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2849A-4B2B-428E-BA1E-4A4B30088C77}"/>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1693506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535C-378C-4E39-AB7D-953ADBB10C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56E977-CDA4-478B-B123-2D5857E5F2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2C8A19-B5DB-4761-99A4-0B1D8FF40389}"/>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B87F4DB0-2302-45D7-90E1-3B055432C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39222-2011-41B2-B96F-D0B8CD797375}"/>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2046395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86E7-3CC1-4AAA-B95F-6A694B4280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D3CD9B-3D56-435F-823A-95CDEDBC4B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C73F0-B57B-4E12-9A48-0A10ED422045}"/>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1A6350D9-AF87-4555-821D-C80F955DD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54913-E4C2-4BA8-9588-878C1AE4FF03}"/>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2469048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356F-36C0-4359-A846-7FC79248E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355066-E016-482C-B9F8-C323D784B7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7F995-CC4C-481E-B997-C687FC257216}"/>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4F06072E-3379-4294-8F29-36DF7B3FA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8B7-21EB-4938-8C56-FA06CC558017}"/>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406442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F9B2-4277-4630-8816-64321D677B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FECEC9-E1D4-4151-944A-32ABD57480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43EBC1-0EDE-49AD-AE1B-509AB301FD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6459D5-085B-4B0B-BE9C-AAAFE99E5345}"/>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6" name="Footer Placeholder 5">
            <a:extLst>
              <a:ext uri="{FF2B5EF4-FFF2-40B4-BE49-F238E27FC236}">
                <a16:creationId xmlns:a16="http://schemas.microsoft.com/office/drawing/2014/main" id="{1AC27369-63AC-4022-AA7B-0AB61E493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087B5-6448-4850-B796-1D3C44BDB775}"/>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574170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5028-8776-4E55-B843-D0C6CFDF74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F4620E-1E97-4477-8ECF-96BFEFC0E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A23CD8-9031-4DBE-AA2F-316C099D3D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3EC702-5DEF-46FF-88C5-2E0558E1B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EA745F-4D34-4AB0-BECD-89D54B4E4B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C8CDBF-CBB7-4616-834D-FD5ED808098D}"/>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8" name="Footer Placeholder 7">
            <a:extLst>
              <a:ext uri="{FF2B5EF4-FFF2-40B4-BE49-F238E27FC236}">
                <a16:creationId xmlns:a16="http://schemas.microsoft.com/office/drawing/2014/main" id="{49E16B7A-DCC2-474A-8CC8-66B69BF94A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9CCF63-059E-47EB-A899-34157F53A891}"/>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308842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6673-8E07-4B09-9E20-72AF9A34B5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7DBC6-0B1F-415A-BF2D-D2E6ACCD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3249D-A2A8-4FB2-BAE0-ED04AA7C3B97}"/>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6101558D-E0E7-4B25-A3FB-FF8528C33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22C76-65E7-4088-BEEA-EA3DBD541283}"/>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2307264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1DD13-5141-40B5-BF4A-4CF42037CF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047DC7-5DEE-43FB-B6B0-D6B81A1B3200}"/>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4" name="Footer Placeholder 3">
            <a:extLst>
              <a:ext uri="{FF2B5EF4-FFF2-40B4-BE49-F238E27FC236}">
                <a16:creationId xmlns:a16="http://schemas.microsoft.com/office/drawing/2014/main" id="{1382B126-AF73-4C5D-AA6C-55CD3B05E6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1938A1-5A24-4876-BB0C-92DFBE74ED30}"/>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2282971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A07FEC8-6EEF-4534-A95D-C4656E99ECFA}"/>
              </a:ext>
            </a:extLst>
          </p:cNvPr>
          <p:cNvSpPr>
            <a:spLocks noGrp="1"/>
          </p:cNvSpPr>
          <p:nvPr>
            <p:ph sz="half" idx="1"/>
          </p:nvPr>
        </p:nvSpPr>
        <p:spPr>
          <a:xfrm>
            <a:off x="43815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CC22CFA8-F812-48D1-B3E3-10DBC05BBD14}"/>
              </a:ext>
            </a:extLst>
          </p:cNvPr>
          <p:cNvSpPr>
            <a:spLocks noGrp="1"/>
          </p:cNvSpPr>
          <p:nvPr>
            <p:ph sz="half" idx="2"/>
          </p:nvPr>
        </p:nvSpPr>
        <p:spPr>
          <a:xfrm>
            <a:off x="617220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325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EA1A97-1DAE-4EC1-A87C-A2CF1FB3EC13}"/>
              </a:ext>
            </a:extLst>
          </p:cNvPr>
          <p:cNvPicPr>
            <a:picLocks noChangeAspect="1"/>
          </p:cNvPicPr>
          <p:nvPr userDrawn="1"/>
        </p:nvPicPr>
        <p:blipFill>
          <a:blip r:embed="rId2"/>
          <a:stretch>
            <a:fillRect/>
          </a:stretch>
        </p:blipFill>
        <p:spPr>
          <a:xfrm>
            <a:off x="0" y="0"/>
            <a:ext cx="12192000" cy="6857999"/>
          </a:xfrm>
          <a:prstGeom prst="rect">
            <a:avLst/>
          </a:prstGeom>
          <a:solidFill>
            <a:srgbClr val="2D2009">
              <a:alpha val="55000"/>
            </a:srgbClr>
          </a:solidFill>
        </p:spPr>
      </p:pic>
      <p:sp>
        <p:nvSpPr>
          <p:cNvPr id="5" name="Content Placeholder 2">
            <a:extLst>
              <a:ext uri="{FF2B5EF4-FFF2-40B4-BE49-F238E27FC236}">
                <a16:creationId xmlns:a16="http://schemas.microsoft.com/office/drawing/2014/main" id="{0A07FEC8-6EEF-4534-A95D-C4656E99ECFA}"/>
              </a:ext>
            </a:extLst>
          </p:cNvPr>
          <p:cNvSpPr>
            <a:spLocks noGrp="1"/>
          </p:cNvSpPr>
          <p:nvPr>
            <p:ph sz="half" idx="1"/>
          </p:nvPr>
        </p:nvSpPr>
        <p:spPr>
          <a:xfrm>
            <a:off x="43815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CC22CFA8-F812-48D1-B3E3-10DBC05BBD14}"/>
              </a:ext>
            </a:extLst>
          </p:cNvPr>
          <p:cNvSpPr>
            <a:spLocks noGrp="1"/>
          </p:cNvSpPr>
          <p:nvPr>
            <p:ph sz="half" idx="2"/>
          </p:nvPr>
        </p:nvSpPr>
        <p:spPr>
          <a:xfrm>
            <a:off x="617220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8186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C8422-68EE-4F5C-A7A4-90B38B2A07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5314C7-7001-48AF-9AA0-28F05A256A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1156A2-8A73-4F23-840E-7F55CA4A7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09CB3-14E1-42E1-A564-B3C8B79CD18B}"/>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6" name="Footer Placeholder 5">
            <a:extLst>
              <a:ext uri="{FF2B5EF4-FFF2-40B4-BE49-F238E27FC236}">
                <a16:creationId xmlns:a16="http://schemas.microsoft.com/office/drawing/2014/main" id="{D06732FF-9ECB-49CF-B1D0-62673E5B0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1CAEC-4D75-4AF3-B58F-3FF712CE97E9}"/>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142756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9A32-E2A0-4628-9F79-512D0BBED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0E6DB6-9628-48BC-AC6E-1867DEF81F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2262A7-05AB-4684-910A-4EEFB391B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6D718-4FFE-4800-A984-F2D62D2109A6}"/>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6" name="Footer Placeholder 5">
            <a:extLst>
              <a:ext uri="{FF2B5EF4-FFF2-40B4-BE49-F238E27FC236}">
                <a16:creationId xmlns:a16="http://schemas.microsoft.com/office/drawing/2014/main" id="{30E7BB3E-1E55-4149-8B33-B8AA84D67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47402-7CC5-4D77-B04F-BFEE834F4F87}"/>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6791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DE583-1474-45B2-AD9B-0C74C2CA0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6A0B9E-4694-4026-8F19-CE4066E924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8F8D-3039-442C-87C8-F9511FE9C481}"/>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D2114109-3FA0-4806-972D-A40BBB16F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C0EA7-D077-4103-9004-22C17165C31D}"/>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060301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F7967C-BAF0-457F-9E75-CEB965F568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55BA43-001C-4554-B163-67DEEF4951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83189-8D31-4AF0-8B87-7BE967E8D1B4}"/>
              </a:ext>
            </a:extLst>
          </p:cNvPr>
          <p:cNvSpPr>
            <a:spLocks noGrp="1"/>
          </p:cNvSpPr>
          <p:nvPr>
            <p:ph type="dt" sz="half" idx="10"/>
          </p:nvPr>
        </p:nvSpPr>
        <p:spPr/>
        <p:txBody>
          <a:body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22846CBA-1BB4-4045-B53F-086795319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1ABDA-66B5-4C1F-B586-01438655C833}"/>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4256572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9977-8552-494B-8A61-19D78D9BA4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90E3C9-1331-43B8-8562-9A3FF5C6D1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1E9FF-A504-4C79-B23B-7B3A81052718}"/>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A6A10DE8-E0A1-4E8A-ACC5-A2B69148A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91AFD-C30E-4A00-B141-843AA31E68B4}"/>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3132706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1D6BA4-C1BD-4245-8C96-55331743B882}"/>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968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960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260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marL="571500" indent="-571500">
              <a:buFont typeface="+mj-lt"/>
              <a:buAutoNum type="romanUcPeriod"/>
              <a:defRPr sz="2800">
                <a:solidFill>
                  <a:schemeClr val="bg1"/>
                </a:solidFill>
              </a:defRPr>
            </a:lvl1pPr>
            <a:lvl2pPr marL="971550" indent="-514350">
              <a:buFont typeface="Wingdings" panose="05000000000000000000" pitchFamily="2" charset="2"/>
              <a:buChar char="Ø"/>
              <a:defRPr sz="2800">
                <a:solidFill>
                  <a:schemeClr val="bg1"/>
                </a:solidFill>
              </a:defRPr>
            </a:lvl2pPr>
            <a:lvl3pPr marL="1428750" indent="-514350">
              <a:buFont typeface="Wingdings" panose="05000000000000000000" pitchFamily="2" charset="2"/>
              <a:buChar char="§"/>
              <a:defRPr sz="2800">
                <a:solidFill>
                  <a:schemeClr val="bg1"/>
                </a:solidFill>
              </a:defRPr>
            </a:lvl3pPr>
            <a:lvl4pPr marL="1885950" indent="-514350">
              <a:buFont typeface="Wingdings" panose="05000000000000000000" pitchFamily="2" charset="2"/>
              <a:buChar char="§"/>
              <a:defRPr sz="2800">
                <a:solidFill>
                  <a:schemeClr val="bg1"/>
                </a:solidFill>
              </a:defRPr>
            </a:lvl4pPr>
            <a:lvl5pPr marL="2343150" indent="-514350">
              <a:buFont typeface="Wingdings" panose="05000000000000000000" pitchFamily="2" charset="2"/>
              <a:buChar cha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60078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865B-922E-4D91-A982-DC8E6397A0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406B94-9668-45C1-985A-3E5EEF4828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9D714-E846-4AAC-BD63-AD5B3553AC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9CE6EA-577D-4C6B-A49F-F67868E8A2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D35ACA-8633-4914-8DFB-F6C6BAF6F1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E069C3-A506-4B7F-9AF0-052D7DFBB056}"/>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8" name="Footer Placeholder 7">
            <a:extLst>
              <a:ext uri="{FF2B5EF4-FFF2-40B4-BE49-F238E27FC236}">
                <a16:creationId xmlns:a16="http://schemas.microsoft.com/office/drawing/2014/main" id="{9E3E2E22-377D-4E67-A935-626C13F501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0ACDFF-5B07-438D-806C-ADE9E569E9FD}"/>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357485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C10A9-B698-411D-A03F-ADAA3C237C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D94BE2-F27D-49E2-8E86-2DF11B0730AD}"/>
              </a:ext>
            </a:extLst>
          </p:cNvPr>
          <p:cNvSpPr>
            <a:spLocks noGrp="1"/>
          </p:cNvSpPr>
          <p:nvPr>
            <p:ph type="dt" sz="half" idx="10"/>
          </p:nvPr>
        </p:nvSpPr>
        <p:spPr/>
        <p:txBody>
          <a:bodyPr/>
          <a:lstStyle/>
          <a:p>
            <a:fld id="{260FCBC2-EAE1-46B4-A120-D0D21CB59591}" type="datetimeFigureOut">
              <a:rPr lang="en-US" smtClean="0"/>
              <a:t>2/16/2020</a:t>
            </a:fld>
            <a:endParaRPr lang="en-US"/>
          </a:p>
        </p:txBody>
      </p:sp>
      <p:sp>
        <p:nvSpPr>
          <p:cNvPr id="4" name="Footer Placeholder 3">
            <a:extLst>
              <a:ext uri="{FF2B5EF4-FFF2-40B4-BE49-F238E27FC236}">
                <a16:creationId xmlns:a16="http://schemas.microsoft.com/office/drawing/2014/main" id="{81AD7008-4B1D-4A53-863E-A32FDD2A82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360155-BE84-49F8-A9B9-C71B9327D8B0}"/>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290702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2AF09-DE5A-46BB-A8AB-18B66E0EF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9CB0FC-3A46-4A1A-B216-9AA3606507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CE739-DDF3-400E-9C71-E35FBB9C6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FCBC2-EAE1-46B4-A120-D0D21CB59591}" type="datetimeFigureOut">
              <a:rPr lang="en-US" smtClean="0"/>
              <a:t>2/16/2020</a:t>
            </a:fld>
            <a:endParaRPr lang="en-US"/>
          </a:p>
        </p:txBody>
      </p:sp>
      <p:sp>
        <p:nvSpPr>
          <p:cNvPr id="5" name="Footer Placeholder 4">
            <a:extLst>
              <a:ext uri="{FF2B5EF4-FFF2-40B4-BE49-F238E27FC236}">
                <a16:creationId xmlns:a16="http://schemas.microsoft.com/office/drawing/2014/main" id="{A364CD58-9CFA-4EE0-8871-5AB460B1D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45A7CA-7582-4BBC-B8D1-D41605871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C14D5-F016-484A-A02C-A767EA540404}" type="slidenum">
              <a:rPr lang="en-US" smtClean="0"/>
              <a:t>‹#›</a:t>
            </a:fld>
            <a:endParaRPr lang="en-US"/>
          </a:p>
        </p:txBody>
      </p:sp>
    </p:spTree>
    <p:extLst>
      <p:ext uri="{BB962C8B-B14F-4D97-AF65-F5344CB8AC3E}">
        <p14:creationId xmlns:p14="http://schemas.microsoft.com/office/powerpoint/2010/main" val="4849784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714" r:id="rId5"/>
    <p:sldLayoutId id="2147483700" r:id="rId6"/>
    <p:sldLayoutId id="2147483699"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7B534-259E-4437-8FA2-197D647F9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3B38E-0974-4692-85E3-12DBA46A9B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8EFC2-D9C3-42C0-9CD0-6008D6F0A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0937B-F44A-4AD5-B6FF-F43A383F98BA}" type="datetimeFigureOut">
              <a:rPr lang="en-US" smtClean="0"/>
              <a:t>2/16/2020</a:t>
            </a:fld>
            <a:endParaRPr lang="en-US"/>
          </a:p>
        </p:txBody>
      </p:sp>
      <p:sp>
        <p:nvSpPr>
          <p:cNvPr id="5" name="Footer Placeholder 4">
            <a:extLst>
              <a:ext uri="{FF2B5EF4-FFF2-40B4-BE49-F238E27FC236}">
                <a16:creationId xmlns:a16="http://schemas.microsoft.com/office/drawing/2014/main" id="{C0082B14-083D-496E-8637-B33237A6A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E415F8-CCD2-4CA1-83EF-8C9A4B9026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D2322-50E3-4BE4-8292-90F117F76CD6}" type="slidenum">
              <a:rPr lang="en-US" smtClean="0"/>
              <a:t>‹#›</a:t>
            </a:fld>
            <a:endParaRPr lang="en-US"/>
          </a:p>
        </p:txBody>
      </p:sp>
      <p:pic>
        <p:nvPicPr>
          <p:cNvPr id="7" name="Picture 6">
            <a:extLst>
              <a:ext uri="{FF2B5EF4-FFF2-40B4-BE49-F238E27FC236}">
                <a16:creationId xmlns:a16="http://schemas.microsoft.com/office/drawing/2014/main" id="{BFFC2ED1-304C-43E8-9121-657143F8AF8F}"/>
              </a:ext>
            </a:extLst>
          </p:cNvPr>
          <p:cNvPicPr>
            <a:picLocks noChangeAspect="1"/>
          </p:cNvPicPr>
          <p:nvPr userDrawn="1"/>
        </p:nvPicPr>
        <p:blipFill rotWithShape="1">
          <a:blip r:embed="rId14"/>
          <a:srcRect l="4494"/>
          <a:stretch/>
        </p:blipFill>
        <p:spPr>
          <a:xfrm>
            <a:off x="0" y="0"/>
            <a:ext cx="12192000" cy="6857999"/>
          </a:xfrm>
          <a:prstGeom prst="rect">
            <a:avLst/>
          </a:prstGeom>
        </p:spPr>
      </p:pic>
    </p:spTree>
    <p:extLst>
      <p:ext uri="{BB962C8B-B14F-4D97-AF65-F5344CB8AC3E}">
        <p14:creationId xmlns:p14="http://schemas.microsoft.com/office/powerpoint/2010/main" val="221844693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13"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71DF60-C584-445D-93BF-DC086A5122B9}"/>
              </a:ext>
            </a:extLst>
          </p:cNvPr>
          <p:cNvPicPr>
            <a:picLocks noChangeAspect="1"/>
          </p:cNvPicPr>
          <p:nvPr/>
        </p:nvPicPr>
        <p:blipFill>
          <a:blip r:embed="rId2"/>
          <a:stretch>
            <a:fillRect/>
          </a:stretch>
        </p:blipFill>
        <p:spPr>
          <a:xfrm>
            <a:off x="0" y="112154"/>
            <a:ext cx="12192000" cy="6633692"/>
          </a:xfrm>
          <a:prstGeom prst="rect">
            <a:avLst/>
          </a:prstGeom>
        </p:spPr>
      </p:pic>
      <p:sp>
        <p:nvSpPr>
          <p:cNvPr id="3" name="TextBox 2">
            <a:extLst>
              <a:ext uri="{FF2B5EF4-FFF2-40B4-BE49-F238E27FC236}">
                <a16:creationId xmlns:a16="http://schemas.microsoft.com/office/drawing/2014/main" id="{44A37D73-7C1A-46E5-AD1F-11FDE6C7B164}"/>
              </a:ext>
            </a:extLst>
          </p:cNvPr>
          <p:cNvSpPr txBox="1"/>
          <p:nvPr/>
        </p:nvSpPr>
        <p:spPr>
          <a:xfrm>
            <a:off x="358588" y="4805082"/>
            <a:ext cx="3367251" cy="1585049"/>
          </a:xfrm>
          <a:prstGeom prst="rect">
            <a:avLst/>
          </a:prstGeom>
          <a:solidFill>
            <a:srgbClr val="F5D1B5"/>
          </a:solidFill>
        </p:spPr>
        <p:txBody>
          <a:bodyPr wrap="square" rtlCol="0">
            <a:spAutoFit/>
          </a:bodyPr>
          <a:lstStyle/>
          <a:p>
            <a:pPr algn="ctr"/>
            <a:r>
              <a:rPr lang="en-US" sz="3600" dirty="0"/>
              <a:t>Parable of the</a:t>
            </a:r>
          </a:p>
          <a:p>
            <a:pPr algn="ctr"/>
            <a:r>
              <a:rPr lang="en-US" sz="3600" dirty="0"/>
              <a:t>Wedding Feast</a:t>
            </a:r>
          </a:p>
          <a:p>
            <a:pPr algn="ctr"/>
            <a:r>
              <a:rPr lang="en-US" sz="2500" dirty="0"/>
              <a:t>Matthew 22:1-14</a:t>
            </a:r>
          </a:p>
        </p:txBody>
      </p:sp>
    </p:spTree>
    <p:extLst>
      <p:ext uri="{BB962C8B-B14F-4D97-AF65-F5344CB8AC3E}">
        <p14:creationId xmlns:p14="http://schemas.microsoft.com/office/powerpoint/2010/main" val="292627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lnSpcReduction="10000"/>
          </a:bodyPr>
          <a:lstStyle/>
          <a:p>
            <a:pPr marL="0" indent="0">
              <a:buNone/>
            </a:pPr>
            <a:r>
              <a:rPr lang="en-US" dirty="0">
                <a:solidFill>
                  <a:srgbClr val="927E7E"/>
                </a:solidFill>
              </a:rPr>
              <a:t>In the parable of the Wedding Feast</a:t>
            </a:r>
          </a:p>
          <a:p>
            <a:r>
              <a:rPr lang="en-US" dirty="0"/>
              <a:t>These servants “figured it out”</a:t>
            </a:r>
          </a:p>
          <a:p>
            <a:pPr lvl="1"/>
            <a:r>
              <a:rPr lang="en-US" dirty="0"/>
              <a:t>They were to “invite” = call</a:t>
            </a:r>
          </a:p>
          <a:p>
            <a:pPr lvl="1"/>
            <a:r>
              <a:rPr lang="en-US" dirty="0"/>
              <a:t>They “gathered”</a:t>
            </a:r>
          </a:p>
          <a:p>
            <a:pPr lvl="1"/>
            <a:r>
              <a:rPr lang="en-US" dirty="0"/>
              <a:t>They were not given specific instructions about the type of people to invite, so they invited all</a:t>
            </a:r>
          </a:p>
          <a:p>
            <a:pPr lvl="2"/>
            <a:r>
              <a:rPr lang="en-US" dirty="0"/>
              <a:t>If God has not given a specific restriction, lets err on the side of filling the banquet hall with guests</a:t>
            </a:r>
          </a:p>
          <a:p>
            <a:pPr lvl="1"/>
            <a:r>
              <a:rPr lang="en-US" dirty="0"/>
              <a:t>Their message must have been filled with urgency</a:t>
            </a:r>
          </a:p>
          <a:p>
            <a:pPr lvl="1"/>
            <a:r>
              <a:rPr lang="en-US" dirty="0"/>
              <a:t>They caught the vision of reaching people</a:t>
            </a:r>
          </a:p>
          <a:p>
            <a:pPr lvl="2"/>
            <a:endParaRPr lang="en-US" dirty="0"/>
          </a:p>
          <a:p>
            <a:pPr lvl="2"/>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So those servants went out into the highways and gathered together all whom they found, both bad and good. And </a:t>
            </a:r>
            <a:r>
              <a:rPr lang="en-US" i="1" dirty="0">
                <a:solidFill>
                  <a:schemeClr val="accent4">
                    <a:lumMod val="60000"/>
                    <a:lumOff val="40000"/>
                  </a:schemeClr>
                </a:solidFill>
              </a:rPr>
              <a:t>the wedding hall was filled with guests</a:t>
            </a:r>
            <a:r>
              <a:rPr lang="en-US" i="1" dirty="0"/>
              <a:t>.</a:t>
            </a:r>
            <a:r>
              <a:rPr lang="en-US" dirty="0"/>
              <a:t> 	Mt 22:10 </a:t>
            </a:r>
          </a:p>
          <a:p>
            <a:r>
              <a:rPr lang="en-US" i="1" dirty="0"/>
              <a:t>For whom He foreknew, He also predestined to be conformed to the image of His Son, that He might be the firstborn among many brethren.</a:t>
            </a:r>
            <a:r>
              <a:rPr lang="en-US" dirty="0"/>
              <a:t> 			Ro 8:29 </a:t>
            </a:r>
          </a:p>
          <a:p>
            <a:endParaRPr lang="en-US" dirty="0"/>
          </a:p>
        </p:txBody>
      </p:sp>
    </p:spTree>
    <p:extLst>
      <p:ext uri="{BB962C8B-B14F-4D97-AF65-F5344CB8AC3E}">
        <p14:creationId xmlns:p14="http://schemas.microsoft.com/office/powerpoint/2010/main" val="7790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6CDCB61-1D43-48C2-A240-21D2B0B0A30A}"/>
              </a:ext>
            </a:extLst>
          </p:cNvPr>
          <p:cNvSpPr>
            <a:spLocks noGrp="1"/>
          </p:cNvSpPr>
          <p:nvPr>
            <p:ph sz="half" idx="1"/>
          </p:nvPr>
        </p:nvSpPr>
        <p:spPr>
          <a:xfrm>
            <a:off x="438150" y="387275"/>
            <a:ext cx="2609850" cy="5789688"/>
          </a:xfrm>
        </p:spPr>
        <p:txBody>
          <a:bodyPr>
            <a:normAutofit/>
          </a:bodyPr>
          <a:lstStyle/>
          <a:p>
            <a:pPr marL="0" indent="0" algn="ctr">
              <a:buNone/>
            </a:pPr>
            <a:r>
              <a:rPr lang="en-US" sz="4000" dirty="0"/>
              <a:t>“By the Rivers of Babylon” </a:t>
            </a:r>
          </a:p>
          <a:p>
            <a:pPr marL="0" indent="0" algn="ctr">
              <a:buNone/>
            </a:pPr>
            <a:r>
              <a:rPr lang="en-US" dirty="0"/>
              <a:t>Psalm 137 </a:t>
            </a:r>
          </a:p>
        </p:txBody>
      </p:sp>
      <p:sp>
        <p:nvSpPr>
          <p:cNvPr id="3" name="Rectangle 2">
            <a:extLst>
              <a:ext uri="{FF2B5EF4-FFF2-40B4-BE49-F238E27FC236}">
                <a16:creationId xmlns:a16="http://schemas.microsoft.com/office/drawing/2014/main" id="{CC2CA60B-66BD-47A1-8A26-2A151C39CFE7}"/>
              </a:ext>
            </a:extLst>
          </p:cNvPr>
          <p:cNvSpPr/>
          <p:nvPr/>
        </p:nvSpPr>
        <p:spPr>
          <a:xfrm>
            <a:off x="8161362" y="0"/>
            <a:ext cx="4030638" cy="6858000"/>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7DF976D-3D28-426B-BA5C-6D5B77AB1CAD}"/>
              </a:ext>
            </a:extLst>
          </p:cNvPr>
          <p:cNvSpPr>
            <a:spLocks noGrp="1"/>
          </p:cNvSpPr>
          <p:nvPr>
            <p:ph sz="half" idx="2"/>
          </p:nvPr>
        </p:nvSpPr>
        <p:spPr>
          <a:xfrm>
            <a:off x="8161362" y="0"/>
            <a:ext cx="4030638" cy="6858000"/>
          </a:xfrm>
        </p:spPr>
        <p:txBody>
          <a:bodyPr>
            <a:normAutofit/>
          </a:bodyPr>
          <a:lstStyle/>
          <a:p>
            <a:pPr marL="0" indent="0">
              <a:buNone/>
            </a:pPr>
            <a:r>
              <a:rPr lang="en-US" i="1" dirty="0"/>
              <a:t>So he said to him, ‘Friend, </a:t>
            </a:r>
            <a:r>
              <a:rPr lang="en-US" i="1" dirty="0">
                <a:solidFill>
                  <a:schemeClr val="accent4">
                    <a:lumMod val="60000"/>
                    <a:lumOff val="40000"/>
                  </a:schemeClr>
                </a:solidFill>
              </a:rPr>
              <a:t>how did you come in here without </a:t>
            </a:r>
            <a:r>
              <a:rPr lang="en-US" i="1" dirty="0"/>
              <a:t>a wedding garment?...</a:t>
            </a:r>
            <a:r>
              <a:rPr lang="en-US" dirty="0"/>
              <a:t> 	Mt 22:12a</a:t>
            </a:r>
          </a:p>
          <a:p>
            <a:r>
              <a:rPr lang="en-US" sz="2600" dirty="0">
                <a:solidFill>
                  <a:prstClr val="white"/>
                </a:solidFill>
              </a:rPr>
              <a:t>“How…?”–Not “Why…?”</a:t>
            </a:r>
          </a:p>
          <a:p>
            <a:r>
              <a:rPr lang="en-US" sz="2600" dirty="0">
                <a:solidFill>
                  <a:prstClr val="white"/>
                </a:solidFill>
              </a:rPr>
              <a:t>I know my servants would have given you a garment</a:t>
            </a:r>
          </a:p>
          <a:p>
            <a:r>
              <a:rPr lang="en-US" sz="2600" dirty="0">
                <a:solidFill>
                  <a:prstClr val="white"/>
                </a:solidFill>
              </a:rPr>
              <a:t>I know my servants would have told you how important this is to me</a:t>
            </a:r>
          </a:p>
          <a:p>
            <a:r>
              <a:rPr lang="en-US" sz="2600" i="1" dirty="0">
                <a:solidFill>
                  <a:prstClr val="white"/>
                </a:solidFill>
              </a:rPr>
              <a:t>How did you come in…</a:t>
            </a:r>
          </a:p>
        </p:txBody>
      </p:sp>
      <p:pic>
        <p:nvPicPr>
          <p:cNvPr id="2" name="Picture 1">
            <a:extLst>
              <a:ext uri="{FF2B5EF4-FFF2-40B4-BE49-F238E27FC236}">
                <a16:creationId xmlns:a16="http://schemas.microsoft.com/office/drawing/2014/main" id="{DC35C037-8D1C-4061-A145-66DE62DB56B5}"/>
              </a:ext>
            </a:extLst>
          </p:cNvPr>
          <p:cNvPicPr>
            <a:picLocks noChangeAspect="1"/>
          </p:cNvPicPr>
          <p:nvPr/>
        </p:nvPicPr>
        <p:blipFill>
          <a:blip r:embed="rId2"/>
          <a:stretch>
            <a:fillRect/>
          </a:stretch>
        </p:blipFill>
        <p:spPr>
          <a:xfrm>
            <a:off x="-1888824" y="0"/>
            <a:ext cx="10050186" cy="6858000"/>
          </a:xfrm>
          <a:prstGeom prst="rect">
            <a:avLst/>
          </a:prstGeom>
        </p:spPr>
      </p:pic>
    </p:spTree>
    <p:extLst>
      <p:ext uri="{BB962C8B-B14F-4D97-AF65-F5344CB8AC3E}">
        <p14:creationId xmlns:p14="http://schemas.microsoft.com/office/powerpoint/2010/main" val="393482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1" end="1"/>
                                            </p:txEl>
                                          </p:spTgt>
                                        </p:tgtEl>
                                        <p:attrNameLst>
                                          <p:attrName>ppt_c</p:attrName>
                                        </p:attrNameLst>
                                      </p:cBhvr>
                                      <p:to>
                                        <a:srgbClr val="927E7D"/>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2" end="2"/>
                                            </p:txEl>
                                          </p:spTgt>
                                        </p:tgtEl>
                                        <p:attrNameLst>
                                          <p:attrName>ppt_c</p:attrName>
                                        </p:attrNameLst>
                                      </p:cBhvr>
                                      <p:to>
                                        <a:srgbClr val="927E7D"/>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3" end="3"/>
                                            </p:txEl>
                                          </p:spTgt>
                                        </p:tgtEl>
                                        <p:attrNameLst>
                                          <p:attrName>ppt_c</p:attrName>
                                        </p:attrNameLst>
                                      </p:cBhvr>
                                      <p:to>
                                        <a:srgbClr val="927E7D"/>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4">
                                            <p:txEl>
                                              <p:pRg st="4" end="4"/>
                                            </p:txEl>
                                          </p:spTgt>
                                        </p:tgtEl>
                                        <p:attrNameLst>
                                          <p:attrName>ppt_c</p:attrName>
                                        </p:attrNameLst>
                                      </p:cBhvr>
                                      <p:to>
                                        <a:srgbClr val="927E7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t>Consider the response:</a:t>
            </a:r>
          </a:p>
          <a:p>
            <a:r>
              <a:rPr lang="en-US" dirty="0"/>
              <a:t>He could not answer because:</a:t>
            </a:r>
          </a:p>
          <a:p>
            <a:pPr lvl="1"/>
            <a:r>
              <a:rPr lang="en-US" dirty="0"/>
              <a:t>The true answer was:</a:t>
            </a:r>
          </a:p>
          <a:p>
            <a:pPr lvl="2"/>
            <a:r>
              <a:rPr lang="en-US" i="1" dirty="0"/>
              <a:t>“Oh, your servants made it very clear to me that you expected all guests to put on your wedding garment”</a:t>
            </a:r>
          </a:p>
          <a:p>
            <a:pPr lvl="2"/>
            <a:r>
              <a:rPr lang="en-US" dirty="0"/>
              <a:t> </a:t>
            </a:r>
            <a:r>
              <a:rPr lang="en-US" i="1" dirty="0"/>
              <a:t>“But, I don’t really care what you think, king”</a:t>
            </a:r>
          </a:p>
          <a:p>
            <a:pPr lvl="2"/>
            <a:r>
              <a:rPr lang="en-US" i="1" dirty="0"/>
              <a:t>“I told your servants to stand back and get out of the way because I alone will decide what garment I will wear”</a:t>
            </a:r>
          </a:p>
          <a:p>
            <a:pPr lvl="2"/>
            <a:r>
              <a:rPr lang="en-US" i="1" dirty="0"/>
              <a:t>“No king is going to tell me what to do”</a:t>
            </a:r>
          </a:p>
          <a:p>
            <a:pPr lvl="3"/>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a:bodyPr>
          <a:lstStyle/>
          <a:p>
            <a:r>
              <a:rPr lang="en-US" i="1" dirty="0">
                <a:solidFill>
                  <a:srgbClr val="927E7E"/>
                </a:solidFill>
              </a:rPr>
              <a:t>…‘Friend, how did you come in here without a wedding garment?’       				  </a:t>
            </a:r>
            <a:r>
              <a:rPr lang="en-US" dirty="0">
                <a:solidFill>
                  <a:srgbClr val="927E7E"/>
                </a:solidFill>
              </a:rPr>
              <a:t>Mt 22:12a </a:t>
            </a:r>
            <a:endParaRPr lang="en-US" i="1" dirty="0">
              <a:solidFill>
                <a:srgbClr val="927E7E"/>
              </a:solidFill>
            </a:endParaRPr>
          </a:p>
          <a:p>
            <a:r>
              <a:rPr lang="en-US" i="1" dirty="0">
                <a:solidFill>
                  <a:schemeClr val="accent4">
                    <a:lumMod val="60000"/>
                    <a:lumOff val="40000"/>
                  </a:schemeClr>
                </a:solidFill>
              </a:rPr>
              <a:t>And he was speechless.</a:t>
            </a:r>
            <a:r>
              <a:rPr lang="en-US" dirty="0">
                <a:solidFill>
                  <a:schemeClr val="accent4">
                    <a:lumMod val="60000"/>
                    <a:lumOff val="40000"/>
                  </a:schemeClr>
                </a:solidFill>
              </a:rPr>
              <a:t>   </a:t>
            </a:r>
            <a:r>
              <a:rPr lang="en-US" dirty="0"/>
              <a:t>Mt 22:12b </a:t>
            </a:r>
          </a:p>
        </p:txBody>
      </p:sp>
      <p:pic>
        <p:nvPicPr>
          <p:cNvPr id="4" name="Picture 3">
            <a:extLst>
              <a:ext uri="{FF2B5EF4-FFF2-40B4-BE49-F238E27FC236}">
                <a16:creationId xmlns:a16="http://schemas.microsoft.com/office/drawing/2014/main" id="{F228451D-C059-4049-947E-CC89EF59FC94}"/>
              </a:ext>
            </a:extLst>
          </p:cNvPr>
          <p:cNvPicPr>
            <a:picLocks noChangeAspect="1"/>
          </p:cNvPicPr>
          <p:nvPr/>
        </p:nvPicPr>
        <p:blipFill rotWithShape="1">
          <a:blip r:embed="rId3"/>
          <a:srcRect l="54091" t="33795" r="2445"/>
          <a:stretch/>
        </p:blipFill>
        <p:spPr>
          <a:xfrm>
            <a:off x="7400214" y="2333767"/>
            <a:ext cx="4353636" cy="4524233"/>
          </a:xfrm>
          <a:prstGeom prst="rect">
            <a:avLst/>
          </a:prstGeom>
        </p:spPr>
      </p:pic>
    </p:spTree>
    <p:extLst>
      <p:ext uri="{BB962C8B-B14F-4D97-AF65-F5344CB8AC3E}">
        <p14:creationId xmlns:p14="http://schemas.microsoft.com/office/powerpoint/2010/main" val="4959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prstClr val="white"/>
                </a:solidFill>
              </a:rPr>
              <a:t>Notice the humble obedience of the servants to “invite”, “gather together”, give out wedding garments and even “compel” but not use force to impose the king’s expectation</a:t>
            </a:r>
          </a:p>
          <a:p>
            <a:pPr marL="0" indent="0">
              <a:buNone/>
            </a:pPr>
            <a:r>
              <a:rPr lang="en-US" dirty="0">
                <a:solidFill>
                  <a:prstClr val="white"/>
                </a:solidFill>
              </a:rPr>
              <a:t>Our methods in this age are </a:t>
            </a:r>
            <a:r>
              <a:rPr lang="en-US" dirty="0">
                <a:solidFill>
                  <a:schemeClr val="accent4">
                    <a:lumMod val="60000"/>
                    <a:lumOff val="40000"/>
                  </a:schemeClr>
                </a:solidFill>
              </a:rPr>
              <a:t>love and truth</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fontScale="92500" lnSpcReduction="10000"/>
          </a:bodyPr>
          <a:lstStyle/>
          <a:p>
            <a:r>
              <a:rPr lang="en-US" i="1" dirty="0"/>
              <a:t>Another parable He put forth to them, saying: “</a:t>
            </a:r>
            <a:r>
              <a:rPr lang="en-US" i="1" dirty="0">
                <a:solidFill>
                  <a:schemeClr val="accent4">
                    <a:lumMod val="60000"/>
                    <a:lumOff val="40000"/>
                  </a:schemeClr>
                </a:solidFill>
              </a:rPr>
              <a:t>The kingdom of heaven is like</a:t>
            </a:r>
            <a:r>
              <a:rPr lang="en-US" i="1" dirty="0"/>
              <a:t> a man who sowed good seed in his field; but while men slept, </a:t>
            </a:r>
            <a:r>
              <a:rPr lang="en-US" i="1" dirty="0">
                <a:solidFill>
                  <a:schemeClr val="accent4">
                    <a:lumMod val="60000"/>
                    <a:lumOff val="40000"/>
                  </a:schemeClr>
                </a:solidFill>
              </a:rPr>
              <a:t>his enemy came and sowed tares among the wheat </a:t>
            </a:r>
            <a:r>
              <a:rPr lang="en-US" i="1" dirty="0"/>
              <a:t>and went his way.</a:t>
            </a:r>
            <a:r>
              <a:rPr lang="en-US" dirty="0"/>
              <a:t> 	     					Mt 13:24–25</a:t>
            </a:r>
          </a:p>
          <a:p>
            <a:r>
              <a:rPr lang="en-US" dirty="0"/>
              <a:t>…</a:t>
            </a:r>
            <a:r>
              <a:rPr lang="en-US" i="1" dirty="0">
                <a:solidFill>
                  <a:schemeClr val="accent4">
                    <a:lumMod val="60000"/>
                    <a:lumOff val="40000"/>
                  </a:schemeClr>
                </a:solidFill>
              </a:rPr>
              <a:t>The servants said to him</a:t>
            </a:r>
            <a:r>
              <a:rPr lang="en-US" i="1" dirty="0"/>
              <a:t>, ‘Do you want us then to go and gather them up?’</a:t>
            </a:r>
            <a:r>
              <a:rPr lang="en-US" dirty="0"/>
              <a:t> 				Mt 13:28</a:t>
            </a:r>
          </a:p>
          <a:p>
            <a:r>
              <a:rPr lang="en-US" dirty="0"/>
              <a:t> </a:t>
            </a:r>
            <a:r>
              <a:rPr lang="en-US" i="1" dirty="0">
                <a:solidFill>
                  <a:schemeClr val="accent4">
                    <a:lumMod val="60000"/>
                    <a:lumOff val="40000"/>
                  </a:schemeClr>
                </a:solidFill>
              </a:rPr>
              <a:t>But he said, ‘No, </a:t>
            </a:r>
            <a:r>
              <a:rPr lang="en-US" i="1" dirty="0"/>
              <a:t>lest while you gather up the tares you also uproot the wheat with them.</a:t>
            </a:r>
            <a:r>
              <a:rPr lang="en-US" dirty="0"/>
              <a:t> 		Mt 13:29 </a:t>
            </a:r>
          </a:p>
          <a:p>
            <a:r>
              <a:rPr lang="en-US" i="1" dirty="0">
                <a:solidFill>
                  <a:schemeClr val="accent4">
                    <a:lumMod val="60000"/>
                    <a:lumOff val="40000"/>
                  </a:schemeClr>
                </a:solidFill>
              </a:rPr>
              <a:t>Let both grow together until the harvest</a:t>
            </a:r>
            <a:r>
              <a:rPr lang="en-US" i="1" dirty="0"/>
              <a:t>, and at the time of harvest </a:t>
            </a:r>
            <a:r>
              <a:rPr lang="en-US" i="1" dirty="0">
                <a:solidFill>
                  <a:schemeClr val="accent4">
                    <a:lumMod val="60000"/>
                    <a:lumOff val="40000"/>
                  </a:schemeClr>
                </a:solidFill>
              </a:rPr>
              <a:t>I will say to the reapers, “First gather together the tares and bind them in bundles to burn them</a:t>
            </a:r>
            <a:r>
              <a:rPr lang="en-US" i="1" dirty="0"/>
              <a:t>, but gather the wheat into my barn.” ’ ”</a:t>
            </a:r>
            <a:r>
              <a:rPr lang="en-US" dirty="0"/>
              <a:t> 	Mt 13:30 </a:t>
            </a:r>
          </a:p>
          <a:p>
            <a:endParaRPr lang="en-US" dirty="0"/>
          </a:p>
          <a:p>
            <a:endParaRPr lang="en-US" dirty="0">
              <a:solidFill>
                <a:prstClr val="white"/>
              </a:solidFill>
            </a:endParaRPr>
          </a:p>
          <a:p>
            <a:pPr marL="0" lvl="0" indent="0">
              <a:buNone/>
            </a:pPr>
            <a:endParaRPr lang="en-US" dirty="0">
              <a:solidFill>
                <a:prstClr val="white"/>
              </a:solidFill>
            </a:endParaRPr>
          </a:p>
        </p:txBody>
      </p:sp>
    </p:spTree>
    <p:extLst>
      <p:ext uri="{BB962C8B-B14F-4D97-AF65-F5344CB8AC3E}">
        <p14:creationId xmlns:p14="http://schemas.microsoft.com/office/powerpoint/2010/main" val="289716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7E7D"/>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7E7D"/>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7E7D"/>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a:xfrm>
            <a:off x="438150" y="285750"/>
            <a:ext cx="3614984" cy="6383991"/>
          </a:xfrm>
        </p:spPr>
        <p:txBody>
          <a:bodyPr>
            <a:normAutofit/>
          </a:bodyPr>
          <a:lstStyle/>
          <a:p>
            <a:pPr marL="0" indent="0">
              <a:buNone/>
            </a:pPr>
            <a:r>
              <a:rPr lang="en-US" sz="4000" dirty="0"/>
              <a:t>Consider the Servants</a:t>
            </a:r>
          </a:p>
          <a:p>
            <a:r>
              <a:rPr lang="en-US" dirty="0"/>
              <a:t>Humility is the key to being a great servant of God</a:t>
            </a:r>
          </a:p>
          <a:p>
            <a:r>
              <a:rPr lang="en-US" dirty="0"/>
              <a:t>They did whatever the king asked</a:t>
            </a:r>
          </a:p>
          <a:p>
            <a:r>
              <a:rPr lang="en-US" dirty="0"/>
              <a:t>They did not give up or quit when people did not respond to their invitation</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383991"/>
          </a:xfrm>
        </p:spPr>
        <p:txBody>
          <a:bodyPr>
            <a:normAutofit/>
          </a:bodyPr>
          <a:lstStyle/>
          <a:p>
            <a:pPr marL="0" indent="0">
              <a:buNone/>
            </a:pPr>
            <a:endParaRPr lang="en-US" dirty="0"/>
          </a:p>
        </p:txBody>
      </p:sp>
      <p:grpSp>
        <p:nvGrpSpPr>
          <p:cNvPr id="6" name="Group 5">
            <a:extLst>
              <a:ext uri="{FF2B5EF4-FFF2-40B4-BE49-F238E27FC236}">
                <a16:creationId xmlns:a16="http://schemas.microsoft.com/office/drawing/2014/main" id="{7A8EA210-68E7-463C-912A-2269FE86928D}"/>
              </a:ext>
            </a:extLst>
          </p:cNvPr>
          <p:cNvGrpSpPr/>
          <p:nvPr/>
        </p:nvGrpSpPr>
        <p:grpSpPr>
          <a:xfrm>
            <a:off x="4053134" y="2973670"/>
            <a:ext cx="8138866" cy="3884330"/>
            <a:chOff x="2919708" y="1526014"/>
            <a:chExt cx="8138866" cy="3884330"/>
          </a:xfrm>
        </p:grpSpPr>
        <p:pic>
          <p:nvPicPr>
            <p:cNvPr id="4" name="Picture 3">
              <a:extLst>
                <a:ext uri="{FF2B5EF4-FFF2-40B4-BE49-F238E27FC236}">
                  <a16:creationId xmlns:a16="http://schemas.microsoft.com/office/drawing/2014/main" id="{A94C61ED-68C7-424C-AA9A-217491DB3082}"/>
                </a:ext>
              </a:extLst>
            </p:cNvPr>
            <p:cNvPicPr>
              <a:picLocks noChangeAspect="1"/>
            </p:cNvPicPr>
            <p:nvPr/>
          </p:nvPicPr>
          <p:blipFill>
            <a:blip r:embed="rId3"/>
            <a:stretch>
              <a:fillRect/>
            </a:stretch>
          </p:blipFill>
          <p:spPr>
            <a:xfrm>
              <a:off x="2919708" y="1545145"/>
              <a:ext cx="6352583" cy="3865199"/>
            </a:xfrm>
            <a:prstGeom prst="rect">
              <a:avLst/>
            </a:prstGeom>
          </p:spPr>
        </p:pic>
        <p:pic>
          <p:nvPicPr>
            <p:cNvPr id="5" name="Picture 4">
              <a:extLst>
                <a:ext uri="{FF2B5EF4-FFF2-40B4-BE49-F238E27FC236}">
                  <a16:creationId xmlns:a16="http://schemas.microsoft.com/office/drawing/2014/main" id="{BFCD15A6-D9CA-49DE-AAF7-FA7114403C97}"/>
                </a:ext>
              </a:extLst>
            </p:cNvPr>
            <p:cNvPicPr>
              <a:picLocks noChangeAspect="1"/>
            </p:cNvPicPr>
            <p:nvPr/>
          </p:nvPicPr>
          <p:blipFill>
            <a:blip r:embed="rId4"/>
            <a:stretch>
              <a:fillRect/>
            </a:stretch>
          </p:blipFill>
          <p:spPr>
            <a:xfrm>
              <a:off x="9272291" y="1526014"/>
              <a:ext cx="1786283" cy="3865199"/>
            </a:xfrm>
            <a:prstGeom prst="rect">
              <a:avLst/>
            </a:prstGeom>
          </p:spPr>
        </p:pic>
      </p:grpSp>
    </p:spTree>
    <p:extLst>
      <p:ext uri="{BB962C8B-B14F-4D97-AF65-F5344CB8AC3E}">
        <p14:creationId xmlns:p14="http://schemas.microsoft.com/office/powerpoint/2010/main" val="201722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a:xfrm>
            <a:off x="438150" y="285750"/>
            <a:ext cx="3614984" cy="6383991"/>
          </a:xfrm>
        </p:spPr>
        <p:txBody>
          <a:bodyPr>
            <a:normAutofit/>
          </a:bodyPr>
          <a:lstStyle/>
          <a:p>
            <a:pPr marL="0" indent="0">
              <a:buNone/>
            </a:pPr>
            <a:r>
              <a:rPr lang="en-US" sz="4000" dirty="0">
                <a:solidFill>
                  <a:srgbClr val="927E7E"/>
                </a:solidFill>
              </a:rPr>
              <a:t>Consider the Servants</a:t>
            </a:r>
          </a:p>
          <a:p>
            <a:r>
              <a:rPr lang="en-US" dirty="0"/>
              <a:t>They did not take offense when the king tried other servants</a:t>
            </a:r>
          </a:p>
          <a:p>
            <a:r>
              <a:rPr lang="en-US" dirty="0"/>
              <a:t>They did it the way the king asked</a:t>
            </a:r>
          </a:p>
          <a:p>
            <a:r>
              <a:rPr lang="en-US" dirty="0"/>
              <a:t>They were willing to be mistreated and even die for the king</a:t>
            </a:r>
          </a:p>
          <a:p>
            <a:r>
              <a:rPr lang="en-US" dirty="0"/>
              <a:t>They were willing figure out how to accomplish the goal of reaching people</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4544704" y="45574"/>
            <a:ext cx="7647295" cy="6383991"/>
          </a:xfrm>
        </p:spPr>
        <p:txBody>
          <a:bodyPr>
            <a:normAutofit/>
          </a:bodyPr>
          <a:lstStyle/>
          <a:p>
            <a:endParaRPr lang="en-US" dirty="0"/>
          </a:p>
        </p:txBody>
      </p:sp>
      <p:grpSp>
        <p:nvGrpSpPr>
          <p:cNvPr id="6" name="Group 5">
            <a:extLst>
              <a:ext uri="{FF2B5EF4-FFF2-40B4-BE49-F238E27FC236}">
                <a16:creationId xmlns:a16="http://schemas.microsoft.com/office/drawing/2014/main" id="{7A8EA210-68E7-463C-912A-2269FE86928D}"/>
              </a:ext>
            </a:extLst>
          </p:cNvPr>
          <p:cNvGrpSpPr/>
          <p:nvPr/>
        </p:nvGrpSpPr>
        <p:grpSpPr>
          <a:xfrm>
            <a:off x="4053134" y="3098042"/>
            <a:ext cx="8138866" cy="3759958"/>
            <a:chOff x="2919708" y="1526014"/>
            <a:chExt cx="8138866" cy="3884330"/>
          </a:xfrm>
        </p:grpSpPr>
        <p:pic>
          <p:nvPicPr>
            <p:cNvPr id="4" name="Picture 3">
              <a:extLst>
                <a:ext uri="{FF2B5EF4-FFF2-40B4-BE49-F238E27FC236}">
                  <a16:creationId xmlns:a16="http://schemas.microsoft.com/office/drawing/2014/main" id="{A94C61ED-68C7-424C-AA9A-217491DB3082}"/>
                </a:ext>
              </a:extLst>
            </p:cNvPr>
            <p:cNvPicPr>
              <a:picLocks noChangeAspect="1"/>
            </p:cNvPicPr>
            <p:nvPr/>
          </p:nvPicPr>
          <p:blipFill>
            <a:blip r:embed="rId3"/>
            <a:stretch>
              <a:fillRect/>
            </a:stretch>
          </p:blipFill>
          <p:spPr>
            <a:xfrm>
              <a:off x="2919708" y="1545145"/>
              <a:ext cx="6352583" cy="3865199"/>
            </a:xfrm>
            <a:prstGeom prst="rect">
              <a:avLst/>
            </a:prstGeom>
          </p:spPr>
        </p:pic>
        <p:pic>
          <p:nvPicPr>
            <p:cNvPr id="5" name="Picture 4">
              <a:extLst>
                <a:ext uri="{FF2B5EF4-FFF2-40B4-BE49-F238E27FC236}">
                  <a16:creationId xmlns:a16="http://schemas.microsoft.com/office/drawing/2014/main" id="{BFCD15A6-D9CA-49DE-AAF7-FA7114403C97}"/>
                </a:ext>
              </a:extLst>
            </p:cNvPr>
            <p:cNvPicPr>
              <a:picLocks noChangeAspect="1"/>
            </p:cNvPicPr>
            <p:nvPr/>
          </p:nvPicPr>
          <p:blipFill>
            <a:blip r:embed="rId4"/>
            <a:stretch>
              <a:fillRect/>
            </a:stretch>
          </p:blipFill>
          <p:spPr>
            <a:xfrm>
              <a:off x="9272291" y="1526014"/>
              <a:ext cx="1786283" cy="3865199"/>
            </a:xfrm>
            <a:prstGeom prst="rect">
              <a:avLst/>
            </a:prstGeom>
          </p:spPr>
        </p:pic>
      </p:grpSp>
    </p:spTree>
    <p:extLst>
      <p:ext uri="{BB962C8B-B14F-4D97-AF65-F5344CB8AC3E}">
        <p14:creationId xmlns:p14="http://schemas.microsoft.com/office/powerpoint/2010/main" val="124590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t>What can we do?</a:t>
            </a:r>
          </a:p>
          <a:p>
            <a:r>
              <a:rPr lang="en-US" dirty="0"/>
              <a:t>Be a servant</a:t>
            </a:r>
          </a:p>
          <a:p>
            <a:r>
              <a:rPr lang="en-US" dirty="0"/>
              <a:t>Be flexible and useable to God</a:t>
            </a:r>
          </a:p>
          <a:p>
            <a:r>
              <a:rPr lang="en-US" dirty="0"/>
              <a:t>Be willing to be used by God to fill the house with </a:t>
            </a:r>
            <a:r>
              <a:rPr lang="en-US" i="1" dirty="0"/>
              <a:t>guests</a:t>
            </a:r>
            <a:endParaRPr lang="en-US" dirty="0"/>
          </a:p>
          <a:p>
            <a:r>
              <a:rPr lang="en-US" dirty="0"/>
              <a:t>Figure it out.  Use whatever method you can that is not against God’s clear revelation</a:t>
            </a:r>
          </a:p>
          <a:p>
            <a:r>
              <a:rPr lang="en-US" dirty="0"/>
              <a:t>Be an encouragement to those around you</a:t>
            </a:r>
          </a:p>
          <a:p>
            <a:r>
              <a:rPr lang="en-US" dirty="0"/>
              <a:t>Be a disciple maker</a:t>
            </a:r>
            <a:endParaRPr lang="en-US" i="1"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383991"/>
          </a:xfrm>
        </p:spPr>
        <p:txBody>
          <a:bodyPr>
            <a:normAutofit/>
          </a:bodyPr>
          <a:lstStyle/>
          <a:p>
            <a:endParaRPr lang="en-US" dirty="0"/>
          </a:p>
          <a:p>
            <a:r>
              <a:rPr lang="en-US" i="1" dirty="0"/>
              <a:t>Then he said to his servants, …Therefore </a:t>
            </a:r>
            <a:r>
              <a:rPr lang="en-US" i="1" dirty="0">
                <a:solidFill>
                  <a:schemeClr val="accent4">
                    <a:lumMod val="60000"/>
                    <a:lumOff val="40000"/>
                  </a:schemeClr>
                </a:solidFill>
              </a:rPr>
              <a:t>go into the highways, and as many as you find, invite </a:t>
            </a:r>
            <a:r>
              <a:rPr lang="en-US" i="1" dirty="0"/>
              <a:t>to the wedding.’</a:t>
            </a:r>
            <a:r>
              <a:rPr lang="en-US" dirty="0"/>
              <a:t> Mt 22:8–9 </a:t>
            </a:r>
          </a:p>
          <a:p>
            <a:r>
              <a:rPr lang="en-US" i="1" dirty="0"/>
              <a:t>And </a:t>
            </a:r>
            <a:r>
              <a:rPr lang="en-US" i="1" dirty="0">
                <a:solidFill>
                  <a:schemeClr val="accent4">
                    <a:lumMod val="60000"/>
                    <a:lumOff val="40000"/>
                  </a:schemeClr>
                </a:solidFill>
              </a:rPr>
              <a:t>the wedding hall was filled with guests</a:t>
            </a:r>
            <a:r>
              <a:rPr lang="en-US" i="1" dirty="0"/>
              <a:t>.</a:t>
            </a:r>
            <a:r>
              <a:rPr lang="en-US" dirty="0"/>
              <a:t> Mt 22:10 </a:t>
            </a:r>
          </a:p>
          <a:p>
            <a:r>
              <a:rPr lang="en-US" i="1" dirty="0"/>
              <a:t>‘Do business till I come.’</a:t>
            </a:r>
            <a:r>
              <a:rPr lang="en-US" dirty="0"/>
              <a:t>     Lk 19:13 </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8B2178EE-D326-4F2B-AAE9-1C35D41DA726}"/>
              </a:ext>
            </a:extLst>
          </p:cNvPr>
          <p:cNvPicPr>
            <a:picLocks noChangeAspect="1"/>
          </p:cNvPicPr>
          <p:nvPr/>
        </p:nvPicPr>
        <p:blipFill>
          <a:blip r:embed="rId3"/>
          <a:stretch>
            <a:fillRect/>
          </a:stretch>
        </p:blipFill>
        <p:spPr>
          <a:xfrm>
            <a:off x="5500048" y="3765164"/>
            <a:ext cx="6691952" cy="3092835"/>
          </a:xfrm>
          <a:prstGeom prst="rect">
            <a:avLst/>
          </a:prstGeom>
        </p:spPr>
      </p:pic>
    </p:spTree>
    <p:extLst>
      <p:ext uri="{BB962C8B-B14F-4D97-AF65-F5344CB8AC3E}">
        <p14:creationId xmlns:p14="http://schemas.microsoft.com/office/powerpoint/2010/main" val="338196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7E7D"/>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7E7D"/>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27E7D"/>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2CEED-63DB-44D0-B2F1-4523EF6ADAAC}"/>
              </a:ext>
            </a:extLst>
          </p:cNvPr>
          <p:cNvPicPr>
            <a:picLocks noChangeAspect="1"/>
          </p:cNvPicPr>
          <p:nvPr/>
        </p:nvPicPr>
        <p:blipFill rotWithShape="1">
          <a:blip r:embed="rId2"/>
          <a:srcRect b="14811"/>
          <a:stretch/>
        </p:blipFill>
        <p:spPr>
          <a:xfrm>
            <a:off x="0" y="0"/>
            <a:ext cx="12192000" cy="6858000"/>
          </a:xfrm>
          <a:prstGeom prst="rect">
            <a:avLst/>
          </a:prstGeom>
        </p:spPr>
      </p:pic>
      <p:sp>
        <p:nvSpPr>
          <p:cNvPr id="6" name="TextBox 5">
            <a:extLst>
              <a:ext uri="{FF2B5EF4-FFF2-40B4-BE49-F238E27FC236}">
                <a16:creationId xmlns:a16="http://schemas.microsoft.com/office/drawing/2014/main" id="{9C19DFD6-EBD2-4265-85D4-F6987F13E0B7}"/>
              </a:ext>
            </a:extLst>
          </p:cNvPr>
          <p:cNvSpPr txBox="1"/>
          <p:nvPr/>
        </p:nvSpPr>
        <p:spPr>
          <a:xfrm>
            <a:off x="140222" y="164844"/>
            <a:ext cx="5441712" cy="3970318"/>
          </a:xfrm>
          <a:prstGeom prst="rect">
            <a:avLst/>
          </a:prstGeom>
          <a:solidFill>
            <a:srgbClr val="F5D1B5"/>
          </a:solidFill>
        </p:spPr>
        <p:txBody>
          <a:bodyPr wrap="square" rtlCol="0">
            <a:spAutoFit/>
          </a:bodyPr>
          <a:lstStyle/>
          <a:p>
            <a:pPr lvl="0">
              <a:defRPr/>
            </a:pPr>
            <a:r>
              <a:rPr lang="en-US" sz="3600" dirty="0"/>
              <a:t>Dear Savior! when before 	Thy bar</a:t>
            </a:r>
            <a:br>
              <a:rPr lang="en-US" sz="3600" dirty="0"/>
            </a:br>
            <a:r>
              <a:rPr lang="en-US" sz="3600" dirty="0"/>
              <a:t>All tribes and tongues 	assembled are,</a:t>
            </a:r>
            <a:br>
              <a:rPr lang="en-US" sz="3600" dirty="0"/>
            </a:br>
            <a:r>
              <a:rPr lang="en-US" sz="3600" dirty="0">
                <a:solidFill>
                  <a:srgbClr val="C00000"/>
                </a:solidFill>
              </a:rPr>
              <a:t>Among Thy chosen will I be</a:t>
            </a:r>
            <a:r>
              <a:rPr lang="en-US" sz="3600" dirty="0"/>
              <a:t>,</a:t>
            </a:r>
            <a:br>
              <a:rPr lang="en-US" sz="3600" dirty="0"/>
            </a:br>
            <a:r>
              <a:rPr lang="en-US" sz="3600" dirty="0"/>
              <a:t>At Thy right hand—	complete in Thee.</a:t>
            </a:r>
            <a:endParaRPr kumimoji="0" lang="en-US" sz="2500" b="0" i="1" u="none" strike="noStrike" kern="1200" cap="none" spc="0" normalizeH="0" baseline="0" noProof="0" dirty="0">
              <a:ln>
                <a:noFill/>
              </a:ln>
              <a:solidFill>
                <a:schemeClr val="accent4">
                  <a:lumMod val="50000"/>
                </a:schemeClr>
              </a:solidFill>
              <a:effectLst/>
              <a:uLnTx/>
              <a:uFillTx/>
              <a:latin typeface="Calibri" panose="020F0502020204030204"/>
            </a:endParaRPr>
          </a:p>
        </p:txBody>
      </p:sp>
      <p:sp>
        <p:nvSpPr>
          <p:cNvPr id="2" name="Rectangle 1">
            <a:extLst>
              <a:ext uri="{FF2B5EF4-FFF2-40B4-BE49-F238E27FC236}">
                <a16:creationId xmlns:a16="http://schemas.microsoft.com/office/drawing/2014/main" id="{ADE52FB6-48F6-402C-BC3C-428B4985A7ED}"/>
              </a:ext>
            </a:extLst>
          </p:cNvPr>
          <p:cNvSpPr/>
          <p:nvPr/>
        </p:nvSpPr>
        <p:spPr>
          <a:xfrm>
            <a:off x="5986818" y="5367306"/>
            <a:ext cx="6096000" cy="1354217"/>
          </a:xfrm>
          <a:prstGeom prst="rect">
            <a:avLst/>
          </a:prstGeom>
          <a:solidFill>
            <a:srgbClr val="FADBC3"/>
          </a:solidFill>
        </p:spPr>
        <p:txBody>
          <a:bodyPr>
            <a:spAutoFit/>
          </a:bodyPr>
          <a:lstStyle/>
          <a:p>
            <a:endParaRPr lang="en-US" dirty="0"/>
          </a:p>
          <a:p>
            <a:r>
              <a:rPr lang="en-US" sz="3200" i="1" dirty="0"/>
              <a:t>“For many are called, but few are </a:t>
            </a:r>
            <a:r>
              <a:rPr lang="en-US" sz="3200" i="1" dirty="0">
                <a:solidFill>
                  <a:srgbClr val="C00000"/>
                </a:solidFill>
              </a:rPr>
              <a:t>chosen.”</a:t>
            </a:r>
            <a:r>
              <a:rPr lang="en-US" sz="3200" dirty="0">
                <a:solidFill>
                  <a:srgbClr val="C00000"/>
                </a:solidFill>
              </a:rPr>
              <a:t> </a:t>
            </a:r>
            <a:r>
              <a:rPr lang="en-US" sz="3200" dirty="0"/>
              <a:t>			    Mt 22:14 </a:t>
            </a:r>
          </a:p>
        </p:txBody>
      </p:sp>
    </p:spTree>
    <p:extLst>
      <p:ext uri="{BB962C8B-B14F-4D97-AF65-F5344CB8AC3E}">
        <p14:creationId xmlns:p14="http://schemas.microsoft.com/office/powerpoint/2010/main" val="274349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2CEED-63DB-44D0-B2F1-4523EF6ADAAC}"/>
              </a:ext>
            </a:extLst>
          </p:cNvPr>
          <p:cNvPicPr>
            <a:picLocks noChangeAspect="1"/>
          </p:cNvPicPr>
          <p:nvPr/>
        </p:nvPicPr>
        <p:blipFill rotWithShape="1">
          <a:blip r:embed="rId2"/>
          <a:srcRect b="14811"/>
          <a:stretch/>
        </p:blipFill>
        <p:spPr>
          <a:xfrm>
            <a:off x="0" y="0"/>
            <a:ext cx="12192000" cy="6858000"/>
          </a:xfrm>
          <a:prstGeom prst="rect">
            <a:avLst/>
          </a:prstGeom>
        </p:spPr>
      </p:pic>
      <p:sp>
        <p:nvSpPr>
          <p:cNvPr id="6" name="TextBox 5">
            <a:extLst>
              <a:ext uri="{FF2B5EF4-FFF2-40B4-BE49-F238E27FC236}">
                <a16:creationId xmlns:a16="http://schemas.microsoft.com/office/drawing/2014/main" id="{9C19DFD6-EBD2-4265-85D4-F6987F13E0B7}"/>
              </a:ext>
            </a:extLst>
          </p:cNvPr>
          <p:cNvSpPr txBox="1"/>
          <p:nvPr/>
        </p:nvSpPr>
        <p:spPr>
          <a:xfrm>
            <a:off x="290350" y="4286467"/>
            <a:ext cx="3367251" cy="1200329"/>
          </a:xfrm>
          <a:prstGeom prst="rect">
            <a:avLst/>
          </a:prstGeom>
          <a:solidFill>
            <a:srgbClr val="F5D1B5"/>
          </a:solidFill>
        </p:spPr>
        <p:txBody>
          <a:bodyPr wrap="square" rtlCol="0">
            <a:spAutoFit/>
          </a:bodyPr>
          <a:lstStyle/>
          <a:p>
            <a:pPr algn="ctr"/>
            <a:r>
              <a:rPr lang="en-US" sz="3600" dirty="0"/>
              <a:t>Part 4</a:t>
            </a:r>
          </a:p>
          <a:p>
            <a:pPr algn="ctr"/>
            <a:r>
              <a:rPr lang="en-US" sz="3600" dirty="0"/>
              <a:t>Great Servants</a:t>
            </a:r>
            <a:endParaRPr lang="en-US" sz="2500" dirty="0"/>
          </a:p>
        </p:txBody>
      </p:sp>
    </p:spTree>
    <p:extLst>
      <p:ext uri="{BB962C8B-B14F-4D97-AF65-F5344CB8AC3E}">
        <p14:creationId xmlns:p14="http://schemas.microsoft.com/office/powerpoint/2010/main" val="24676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fontScale="92500" lnSpcReduction="10000"/>
          </a:bodyPr>
          <a:lstStyle/>
          <a:p>
            <a:pPr marL="0" indent="0">
              <a:buNone/>
            </a:pPr>
            <a:r>
              <a:rPr lang="en-US" dirty="0">
                <a:solidFill>
                  <a:srgbClr val="927E7E"/>
                </a:solidFill>
              </a:rPr>
              <a:t>In the parable of the Wedding Feast</a:t>
            </a:r>
          </a:p>
          <a:p>
            <a:r>
              <a:rPr lang="en-US" dirty="0"/>
              <a:t>Notice the willingness of the servants to be used in any capacity necessary to accomplish the king’s purpose</a:t>
            </a:r>
          </a:p>
          <a:p>
            <a:r>
              <a:rPr lang="en-US" dirty="0"/>
              <a:t>Some are asked to go</a:t>
            </a:r>
          </a:p>
          <a:p>
            <a:r>
              <a:rPr lang="en-US" dirty="0"/>
              <a:t>Stay and prepare – organize the workers, buy food, butcher the cattle, peal the potatoes, make salads, fruits, set up tables, do the decorations, prepare invitations with lists of names, contact them when everything was ready</a:t>
            </a:r>
          </a:p>
          <a:p>
            <a:r>
              <a:rPr lang="en-US" dirty="0"/>
              <a:t>Some have to be leaders while others do the actual work</a:t>
            </a:r>
          </a:p>
          <a:p>
            <a:pPr lvl="1"/>
            <a:r>
              <a:rPr lang="en-US" dirty="0"/>
              <a:t>Bro Al mentioned at least 20 to 30 types of servants needed for TBC ministry to function</a:t>
            </a:r>
          </a:p>
          <a:p>
            <a:endParaRPr lang="en-US" dirty="0"/>
          </a:p>
          <a:p>
            <a:pPr lvl="1"/>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fontScale="85000" lnSpcReduction="20000"/>
          </a:bodyPr>
          <a:lstStyle/>
          <a:p>
            <a:r>
              <a:rPr lang="en-US" i="1" dirty="0"/>
              <a:t>and </a:t>
            </a:r>
            <a:r>
              <a:rPr lang="en-US" i="1" dirty="0">
                <a:solidFill>
                  <a:schemeClr val="accent4">
                    <a:lumMod val="60000"/>
                    <a:lumOff val="40000"/>
                  </a:schemeClr>
                </a:solidFill>
              </a:rPr>
              <a:t>sent out his servants to call </a:t>
            </a:r>
            <a:r>
              <a:rPr lang="en-US" i="1" dirty="0"/>
              <a:t>those who were invited to the wedding; </a:t>
            </a:r>
            <a:r>
              <a:rPr lang="en-US" dirty="0"/>
              <a:t>			Mt 22:3a</a:t>
            </a:r>
          </a:p>
          <a:p>
            <a:r>
              <a:rPr lang="en-US" dirty="0"/>
              <a:t> </a:t>
            </a:r>
            <a:r>
              <a:rPr lang="en-US" i="1" dirty="0"/>
              <a:t>Again, </a:t>
            </a:r>
            <a:r>
              <a:rPr lang="en-US" i="1" dirty="0">
                <a:solidFill>
                  <a:schemeClr val="accent4">
                    <a:lumMod val="60000"/>
                    <a:lumOff val="40000"/>
                  </a:schemeClr>
                </a:solidFill>
              </a:rPr>
              <a:t>he sent out other servants</a:t>
            </a:r>
            <a:r>
              <a:rPr lang="en-US" i="1" dirty="0"/>
              <a:t>, saying, ‘Tell those who are invited… 				</a:t>
            </a:r>
            <a:r>
              <a:rPr lang="en-US" dirty="0"/>
              <a:t>Mt 22:4</a:t>
            </a:r>
          </a:p>
          <a:p>
            <a:r>
              <a:rPr lang="en-US" dirty="0"/>
              <a:t> </a:t>
            </a:r>
            <a:r>
              <a:rPr lang="en-US" i="1" dirty="0"/>
              <a:t>And </a:t>
            </a:r>
            <a:r>
              <a:rPr lang="en-US" i="1" dirty="0">
                <a:solidFill>
                  <a:schemeClr val="accent4">
                    <a:lumMod val="60000"/>
                    <a:lumOff val="40000"/>
                  </a:schemeClr>
                </a:solidFill>
              </a:rPr>
              <a:t>the rest seized his servants, treated them spitefully, and killed them</a:t>
            </a:r>
            <a:r>
              <a:rPr lang="en-US" i="1" dirty="0"/>
              <a:t>.</a:t>
            </a:r>
            <a:r>
              <a:rPr lang="en-US" dirty="0"/>
              <a:t> 					Mt 22:6 </a:t>
            </a:r>
          </a:p>
          <a:p>
            <a:r>
              <a:rPr lang="en-US" i="1" dirty="0"/>
              <a:t>Then </a:t>
            </a:r>
            <a:r>
              <a:rPr lang="en-US" i="1" dirty="0">
                <a:solidFill>
                  <a:schemeClr val="accent4">
                    <a:lumMod val="60000"/>
                    <a:lumOff val="40000"/>
                  </a:schemeClr>
                </a:solidFill>
              </a:rPr>
              <a:t>he said to his servants</a:t>
            </a:r>
            <a:r>
              <a:rPr lang="en-US" i="1" dirty="0"/>
              <a:t>, ‘The wedding is ready, but those who were invited were not worthy.</a:t>
            </a:r>
            <a:r>
              <a:rPr lang="en-US" dirty="0"/>
              <a:t> 						Mt 22:8</a:t>
            </a:r>
          </a:p>
          <a:p>
            <a:r>
              <a:rPr lang="en-US" i="1" dirty="0">
                <a:solidFill>
                  <a:schemeClr val="accent4">
                    <a:lumMod val="60000"/>
                    <a:lumOff val="40000"/>
                  </a:schemeClr>
                </a:solidFill>
              </a:rPr>
              <a:t>So those servants went out into the highways and gathered </a:t>
            </a:r>
            <a:r>
              <a:rPr lang="en-US" i="1" dirty="0"/>
              <a:t>together all whom they found, both bad and good. And the wedding hall was filled with guests.</a:t>
            </a:r>
            <a:r>
              <a:rPr lang="en-US" dirty="0"/>
              <a:t> 			Mt 22:10</a:t>
            </a:r>
          </a:p>
          <a:p>
            <a:r>
              <a:rPr lang="en-US" i="1" dirty="0"/>
              <a:t>Then </a:t>
            </a:r>
            <a:r>
              <a:rPr lang="en-US" i="1" dirty="0">
                <a:solidFill>
                  <a:schemeClr val="accent4">
                    <a:lumMod val="60000"/>
                    <a:lumOff val="40000"/>
                  </a:schemeClr>
                </a:solidFill>
              </a:rPr>
              <a:t>the king said to the servants</a:t>
            </a:r>
            <a:r>
              <a:rPr lang="en-US" i="1" dirty="0"/>
              <a:t>, ‘Bind him hand and foot, take him away, and cast him into outer darkness; there will be weeping and gnashing of teeth.’</a:t>
            </a:r>
            <a:r>
              <a:rPr lang="en-US" dirty="0"/>
              <a:t> Mt 22:13 </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739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solidFill>
                  <a:srgbClr val="927E7E"/>
                </a:solidFill>
              </a:rPr>
              <a:t>Notice the willingness of the servants to be used in any capacity necessary to accomplish the king’s purpose</a:t>
            </a:r>
          </a:p>
          <a:p>
            <a:r>
              <a:rPr lang="en-US" dirty="0"/>
              <a:t>God desires that His servants serve without envy, strife, comparing</a:t>
            </a:r>
          </a:p>
          <a:p>
            <a:r>
              <a:rPr lang="en-US" dirty="0"/>
              <a:t>God does not want us to boast in our leaders or aspect of ministry</a:t>
            </a:r>
          </a:p>
          <a:p>
            <a:r>
              <a:rPr lang="en-US" dirty="0"/>
              <a:t>Each servant has their own unique giftings</a:t>
            </a:r>
          </a:p>
          <a:p>
            <a:r>
              <a:rPr lang="en-US" dirty="0"/>
              <a:t>We are all on the same team</a:t>
            </a:r>
          </a:p>
          <a:p>
            <a:r>
              <a:rPr lang="en-US" dirty="0"/>
              <a:t>Our rewards are based on our labors – not on our results</a:t>
            </a:r>
          </a:p>
          <a:p>
            <a:pPr lvl="1"/>
            <a:endParaRPr lang="en-US" dirty="0"/>
          </a:p>
          <a:p>
            <a:pPr lvl="1"/>
            <a:endParaRPr lang="en-US" dirty="0"/>
          </a:p>
          <a:p>
            <a:endParaRPr lang="en-US" dirty="0"/>
          </a:p>
          <a:p>
            <a:pPr lvl="1"/>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fontScale="92500" lnSpcReduction="10000"/>
          </a:bodyPr>
          <a:lstStyle/>
          <a:p>
            <a:r>
              <a:rPr lang="en-US" i="1" dirty="0"/>
              <a:t>for you are still carnal. For where there are envy, strife, and divisions among you, are you not carnal and behaving like mere men?</a:t>
            </a:r>
            <a:r>
              <a:rPr lang="en-US" dirty="0"/>
              <a:t>   1 Co 3:3</a:t>
            </a:r>
          </a:p>
          <a:p>
            <a:r>
              <a:rPr lang="en-US" i="1" dirty="0"/>
              <a:t>For when one says, “I am of Paul,” and another, “I am of Apollos,” are you not carnal?</a:t>
            </a:r>
            <a:r>
              <a:rPr lang="en-US" dirty="0"/>
              <a:t> 		   1 Co 3:4 </a:t>
            </a:r>
          </a:p>
          <a:p>
            <a:r>
              <a:rPr lang="en-US" dirty="0"/>
              <a:t> </a:t>
            </a:r>
            <a:r>
              <a:rPr lang="en-US" i="1" dirty="0"/>
              <a:t>Who then is Paul, and who is Apollos, but ministers through whom you believed, as the Lord gave to each one?</a:t>
            </a:r>
            <a:r>
              <a:rPr lang="en-US" dirty="0"/>
              <a:t> 	    1 Co 3:5 </a:t>
            </a:r>
          </a:p>
          <a:p>
            <a:r>
              <a:rPr lang="en-US" i="1" dirty="0"/>
              <a:t>So then neither he who plants is anything, nor he who waters, but God who gives the increase.</a:t>
            </a:r>
            <a:r>
              <a:rPr lang="en-US" dirty="0"/>
              <a:t> 1 Co 3:7</a:t>
            </a:r>
          </a:p>
          <a:p>
            <a:r>
              <a:rPr lang="en-US" i="1" dirty="0"/>
              <a:t>Now he who plants and he who waters are one, and each one will receive his own reward according to his own labor.</a:t>
            </a:r>
            <a:r>
              <a:rPr lang="en-US" dirty="0"/>
              <a:t> 1 Co 3:8 </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2390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endParaRPr lang="en-US" dirty="0"/>
          </a:p>
          <a:p>
            <a:pPr lvl="0"/>
            <a:r>
              <a:rPr lang="en-US" dirty="0">
                <a:solidFill>
                  <a:prstClr val="white"/>
                </a:solidFill>
              </a:rPr>
              <a:t>Some servants are asked to serve with no little or no results</a:t>
            </a:r>
          </a:p>
          <a:p>
            <a:pPr lvl="0"/>
            <a:r>
              <a:rPr lang="en-US" dirty="0">
                <a:solidFill>
                  <a:prstClr val="white"/>
                </a:solidFill>
              </a:rPr>
              <a:t>Remember that God does not forget our work or labor of love</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fontScale="92500" lnSpcReduction="10000"/>
          </a:bodyPr>
          <a:lstStyle/>
          <a:p>
            <a:r>
              <a:rPr lang="en-US" i="1" dirty="0"/>
              <a:t>and sent out his servants to call those who were invited to the wedding; and they were not willing to come.</a:t>
            </a:r>
            <a:r>
              <a:rPr lang="en-US" dirty="0"/>
              <a:t> 					Mt 22:3 </a:t>
            </a:r>
          </a:p>
          <a:p>
            <a:r>
              <a:rPr lang="en-US" i="1" dirty="0"/>
              <a:t>And he who reaps receives wages, and gathers fruit for eternal life, that both he who sows and he who reaps may rejoice together. For in this the saying is true: ‘One sows and another reaps.’ I sent you to reap that for which you have not labored; others have labored, and you have entered into their labors.” 							</a:t>
            </a:r>
            <a:r>
              <a:rPr lang="en-US" dirty="0"/>
              <a:t>Jn 4:35–39</a:t>
            </a:r>
          </a:p>
          <a:p>
            <a:r>
              <a:rPr lang="en-US" i="1" dirty="0"/>
              <a:t>For God is not unjust to forget your work and labor of love which you have shown toward His name, in that you have ministered to the saints, and do minister.</a:t>
            </a:r>
            <a:r>
              <a:rPr lang="en-US" dirty="0"/>
              <a:t> 			   Heb 6:10 </a:t>
            </a:r>
          </a:p>
          <a:p>
            <a:endParaRPr lang="en-US" dirty="0"/>
          </a:p>
          <a:p>
            <a:endParaRPr lang="en-US" dirty="0"/>
          </a:p>
        </p:txBody>
      </p:sp>
    </p:spTree>
    <p:extLst>
      <p:ext uri="{BB962C8B-B14F-4D97-AF65-F5344CB8AC3E}">
        <p14:creationId xmlns:p14="http://schemas.microsoft.com/office/powerpoint/2010/main" val="194929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endParaRPr lang="en-US" dirty="0"/>
          </a:p>
          <a:p>
            <a:pPr lvl="0"/>
            <a:r>
              <a:rPr lang="en-US" dirty="0">
                <a:solidFill>
                  <a:srgbClr val="927E7E"/>
                </a:solidFill>
              </a:rPr>
              <a:t>Some servants are asked to serve with no little or no results</a:t>
            </a:r>
          </a:p>
          <a:p>
            <a:pPr lvl="0"/>
            <a:r>
              <a:rPr lang="en-US" dirty="0">
                <a:solidFill>
                  <a:prstClr val="white"/>
                </a:solidFill>
              </a:rPr>
              <a:t>Some servants are asked to serve where there is insult, injury, persecution and even death</a:t>
            </a:r>
          </a:p>
          <a:p>
            <a:pPr lvl="0"/>
            <a:r>
              <a:rPr lang="en-US" dirty="0">
                <a:solidFill>
                  <a:prstClr val="white"/>
                </a:solidFill>
              </a:rPr>
              <a:t>Some are allowed to see God’s vengeance on those who bring persecution</a:t>
            </a:r>
          </a:p>
          <a:p>
            <a:pPr lvl="0"/>
            <a:r>
              <a:rPr lang="en-US" dirty="0">
                <a:solidFill>
                  <a:prstClr val="white"/>
                </a:solidFill>
              </a:rPr>
              <a:t>Those who sacrifice and are persecuted will be greatly rewarded</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lnSpcReduction="10000"/>
          </a:bodyPr>
          <a:lstStyle/>
          <a:p>
            <a:r>
              <a:rPr lang="en-US" i="1" dirty="0"/>
              <a:t>But they made light of it … And the rest seized his servants, treated them spitefully, and killed them.</a:t>
            </a:r>
            <a:r>
              <a:rPr lang="en-US" dirty="0"/>
              <a:t> 			           	Mt 22:5–6 </a:t>
            </a:r>
          </a:p>
          <a:p>
            <a:r>
              <a:rPr lang="en-US" i="1" dirty="0"/>
              <a:t>But when the king heard about it, he was furious. And he sent out his armies, destroyed those murderers, and burned up their city.</a:t>
            </a:r>
            <a:r>
              <a:rPr lang="en-US" dirty="0"/>
              <a:t>     Mt 22:7 </a:t>
            </a:r>
          </a:p>
          <a:p>
            <a:r>
              <a:rPr lang="en-US" i="1" dirty="0"/>
              <a:t>“Blessed are you when they revile and persecute you, and say all kinds of evil against you falsely for My sake. Rejoice and be exceedingly glad, for great is your reward in heaven, for so they persecuted the prophets who were before you.</a:t>
            </a:r>
            <a:r>
              <a:rPr lang="en-US" dirty="0"/>
              <a:t> 				Mt 5:11–12</a:t>
            </a:r>
          </a:p>
        </p:txBody>
      </p:sp>
    </p:spTree>
    <p:extLst>
      <p:ext uri="{BB962C8B-B14F-4D97-AF65-F5344CB8AC3E}">
        <p14:creationId xmlns:p14="http://schemas.microsoft.com/office/powerpoint/2010/main" val="405717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endParaRPr lang="en-US" dirty="0"/>
          </a:p>
          <a:p>
            <a:pPr lvl="0"/>
            <a:r>
              <a:rPr lang="en-US" dirty="0">
                <a:solidFill>
                  <a:srgbClr val="927E7E"/>
                </a:solidFill>
              </a:rPr>
              <a:t>Some servants are asked to serve with no little or no results</a:t>
            </a:r>
          </a:p>
          <a:p>
            <a:pPr lvl="0"/>
            <a:r>
              <a:rPr lang="en-US" dirty="0">
                <a:solidFill>
                  <a:srgbClr val="927E7E"/>
                </a:solidFill>
              </a:rPr>
              <a:t>Some servants are asked to serve where there is insult, injury, persecution and even death</a:t>
            </a:r>
          </a:p>
          <a:p>
            <a:pPr lvl="0"/>
            <a:r>
              <a:rPr lang="en-US" dirty="0">
                <a:solidFill>
                  <a:srgbClr val="927E7E"/>
                </a:solidFill>
              </a:rPr>
              <a:t>Some are allowed to see God’s vengeance on those who bring persecution</a:t>
            </a:r>
          </a:p>
          <a:p>
            <a:pPr lvl="0"/>
            <a:r>
              <a:rPr lang="en-US" dirty="0">
                <a:solidFill>
                  <a:srgbClr val="927E7E"/>
                </a:solidFill>
              </a:rPr>
              <a:t>Those who sacrifice and are persecuted will be greatly rewarded</a:t>
            </a:r>
          </a:p>
          <a:p>
            <a:pPr lvl="0"/>
            <a:r>
              <a:rPr lang="en-US" dirty="0">
                <a:solidFill>
                  <a:prstClr val="white"/>
                </a:solidFill>
              </a:rPr>
              <a:t>In this life we are to bless, do good and pray for those who mistreat us</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But I say to you, love your enemies, bless those who curse you, do good to those who hate you, and pray for those who spitefully use you and persecute you,</a:t>
            </a:r>
            <a:r>
              <a:rPr lang="en-US" dirty="0"/>
              <a:t> Mt 5:44 </a:t>
            </a:r>
          </a:p>
          <a:p>
            <a:endParaRPr lang="en-US" dirty="0"/>
          </a:p>
        </p:txBody>
      </p:sp>
    </p:spTree>
    <p:extLst>
      <p:ext uri="{BB962C8B-B14F-4D97-AF65-F5344CB8AC3E}">
        <p14:creationId xmlns:p14="http://schemas.microsoft.com/office/powerpoint/2010/main" val="300422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t>Great servants are willing to do the work the way God asks that it be done</a:t>
            </a:r>
          </a:p>
          <a:p>
            <a:pPr lvl="1"/>
            <a:r>
              <a:rPr lang="en-US" dirty="0"/>
              <a:t>That may be word for word</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927E7E"/>
                </a:solidFill>
              </a:rPr>
              <a:t>Again, he sent out other servants, saying, ‘</a:t>
            </a:r>
            <a:r>
              <a:rPr lang="en-US" i="1" dirty="0">
                <a:solidFill>
                  <a:schemeClr val="accent4">
                    <a:lumMod val="60000"/>
                    <a:lumOff val="40000"/>
                  </a:schemeClr>
                </a:solidFill>
              </a:rPr>
              <a:t>Tell those who are invited</a:t>
            </a:r>
            <a:r>
              <a:rPr lang="en-US" i="1" dirty="0">
                <a:solidFill>
                  <a:srgbClr val="927E7E"/>
                </a:solidFill>
              </a:rPr>
              <a:t>, </a:t>
            </a:r>
            <a:r>
              <a:rPr lang="en-US" i="1" dirty="0">
                <a:solidFill>
                  <a:schemeClr val="accent4">
                    <a:lumMod val="60000"/>
                    <a:lumOff val="40000"/>
                  </a:schemeClr>
                </a:solidFill>
              </a:rPr>
              <a:t>“See, I have prepared my dinner</a:t>
            </a:r>
            <a:r>
              <a:rPr lang="en-US" i="1" dirty="0">
                <a:solidFill>
                  <a:srgbClr val="927E7E"/>
                </a:solidFill>
              </a:rPr>
              <a:t>…</a:t>
            </a:r>
            <a:r>
              <a:rPr lang="en-US" i="1" dirty="0">
                <a:solidFill>
                  <a:schemeClr val="accent4">
                    <a:lumMod val="60000"/>
                    <a:lumOff val="40000"/>
                  </a:schemeClr>
                </a:solidFill>
              </a:rPr>
              <a:t>all things are ready. Come to the wedding</a:t>
            </a:r>
            <a:r>
              <a:rPr lang="en-US" i="1" dirty="0">
                <a:solidFill>
                  <a:srgbClr val="927E7E"/>
                </a:solidFill>
              </a:rPr>
              <a:t>.” ’</a:t>
            </a:r>
            <a:r>
              <a:rPr lang="en-US" dirty="0">
                <a:solidFill>
                  <a:srgbClr val="927E7E"/>
                </a:solidFill>
              </a:rPr>
              <a:t> Mt 22:4 </a:t>
            </a:r>
          </a:p>
          <a:p>
            <a:endParaRPr lang="en-US" dirty="0"/>
          </a:p>
          <a:p>
            <a:endParaRPr lang="en-US" dirty="0"/>
          </a:p>
        </p:txBody>
      </p:sp>
    </p:spTree>
    <p:extLst>
      <p:ext uri="{BB962C8B-B14F-4D97-AF65-F5344CB8AC3E}">
        <p14:creationId xmlns:p14="http://schemas.microsoft.com/office/powerpoint/2010/main" val="337714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solidFill>
                  <a:srgbClr val="927E7E"/>
                </a:solidFill>
              </a:rPr>
              <a:t>Great servants are willing to do the work the way God asks that it be done</a:t>
            </a:r>
          </a:p>
          <a:p>
            <a:r>
              <a:rPr lang="en-US" dirty="0"/>
              <a:t>Most of the time God asks us to figure it out</a:t>
            </a:r>
          </a:p>
          <a:p>
            <a:pPr lvl="1"/>
            <a:r>
              <a:rPr lang="en-US" dirty="0"/>
              <a:t>Seek God’s wisdom</a:t>
            </a:r>
          </a:p>
          <a:p>
            <a:pPr lvl="1"/>
            <a:r>
              <a:rPr lang="en-US" dirty="0"/>
              <a:t>Be lead by the Spirit</a:t>
            </a:r>
          </a:p>
          <a:p>
            <a:pPr lvl="1"/>
            <a:r>
              <a:rPr lang="en-US" dirty="0"/>
              <a:t>Ask for counsel</a:t>
            </a:r>
          </a:p>
          <a:p>
            <a:pPr lvl="1"/>
            <a:r>
              <a:rPr lang="en-US" dirty="0"/>
              <a:t>Learn from others</a:t>
            </a:r>
          </a:p>
          <a:p>
            <a:pPr lvl="1"/>
            <a:r>
              <a:rPr lang="en-US" dirty="0"/>
              <a:t>Learn from mistakes</a:t>
            </a:r>
          </a:p>
          <a:p>
            <a:pPr lvl="1"/>
            <a:r>
              <a:rPr lang="en-US" dirty="0"/>
              <a:t>But figure it out -- </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fontScale="92500" lnSpcReduction="20000"/>
          </a:bodyPr>
          <a:lstStyle/>
          <a:p>
            <a:r>
              <a:rPr lang="en-US" i="1" dirty="0"/>
              <a:t>Therefore go into the highways, and as many as you find, invite to the wedding.’</a:t>
            </a:r>
            <a:r>
              <a:rPr lang="en-US" dirty="0"/>
              <a:t> 			Mt 22:9 </a:t>
            </a:r>
          </a:p>
          <a:p>
            <a:r>
              <a:rPr lang="en-US" i="1" dirty="0"/>
              <a:t>Go therefore and make disciples of all the nations, baptizing them in the name of the Father and of the Son and of the Holy Spirit, teaching them to observe all things that I have commanded you; and lo, I am with you always, even to the end of the age.” Amen.</a:t>
            </a:r>
            <a:r>
              <a:rPr lang="en-US" dirty="0"/>
              <a:t> 	Mt 28:19–20 </a:t>
            </a:r>
          </a:p>
          <a:p>
            <a:r>
              <a:rPr lang="en-US" i="1" dirty="0"/>
              <a:t>But you shall receive power when the Holy Spirit has come upon you; and you shall be witnesses to Me in Jerusalem, and in all Judea and Samaria, and to the end of the earth.”</a:t>
            </a:r>
            <a:r>
              <a:rPr lang="en-US" dirty="0"/>
              <a:t> 				Ac 1:8 </a:t>
            </a:r>
          </a:p>
          <a:p>
            <a:r>
              <a:rPr lang="en-US" i="1" dirty="0"/>
              <a:t>So he called ten of his servants, delivered to them ten minas, and said to them, ‘</a:t>
            </a:r>
            <a:r>
              <a:rPr lang="en-US" i="1" dirty="0">
                <a:solidFill>
                  <a:schemeClr val="accent4">
                    <a:lumMod val="60000"/>
                    <a:lumOff val="40000"/>
                  </a:schemeClr>
                </a:solidFill>
              </a:rPr>
              <a:t>Do business till I come</a:t>
            </a:r>
            <a:r>
              <a:rPr lang="en-US" i="1" dirty="0"/>
              <a:t>.’</a:t>
            </a:r>
            <a:r>
              <a:rPr lang="en-US" dirty="0"/>
              <a:t> 				Lk 19:13 </a:t>
            </a:r>
          </a:p>
          <a:p>
            <a:endParaRPr lang="en-US" dirty="0"/>
          </a:p>
          <a:p>
            <a:endParaRPr lang="en-US" dirty="0"/>
          </a:p>
          <a:p>
            <a:endParaRPr lang="en-US" dirty="0"/>
          </a:p>
        </p:txBody>
      </p:sp>
    </p:spTree>
    <p:extLst>
      <p:ext uri="{BB962C8B-B14F-4D97-AF65-F5344CB8AC3E}">
        <p14:creationId xmlns:p14="http://schemas.microsoft.com/office/powerpoint/2010/main" val="21869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7" end="7"/>
                                            </p:txEl>
                                          </p:spTgt>
                                        </p:tgtEl>
                                        <p:attrNameLst>
                                          <p:attrName>ppt_c</p:attrName>
                                        </p:attrNameLst>
                                      </p:cBhvr>
                                      <p:to>
                                        <a:srgbClr val="927E7E"/>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8" end="8"/>
                                            </p:txEl>
                                          </p:spTgt>
                                        </p:tgtEl>
                                        <p:attrNameLst>
                                          <p:attrName>ppt_c</p:attrName>
                                        </p:attrNameLst>
                                      </p:cBhvr>
                                      <p:to>
                                        <a:srgbClr val="927E7E"/>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13922</TotalTime>
  <Words>2036</Words>
  <Application>Microsoft Office PowerPoint</Application>
  <PresentationFormat>Widescreen</PresentationFormat>
  <Paragraphs>150</Paragraphs>
  <Slides>17</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Wingdings</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bim rowley</dc:creator>
  <cp:lastModifiedBy>bim rowley</cp:lastModifiedBy>
  <cp:revision>213</cp:revision>
  <cp:lastPrinted>2020-02-16T21:35:10Z</cp:lastPrinted>
  <dcterms:created xsi:type="dcterms:W3CDTF">2020-01-12T20:43:39Z</dcterms:created>
  <dcterms:modified xsi:type="dcterms:W3CDTF">2020-02-16T21:43:44Z</dcterms:modified>
</cp:coreProperties>
</file>